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70" r:id="rId3"/>
    <p:sldId id="275" r:id="rId4"/>
    <p:sldId id="257" r:id="rId5"/>
    <p:sldId id="276" r:id="rId6"/>
    <p:sldId id="277" r:id="rId7"/>
    <p:sldId id="278" r:id="rId8"/>
    <p:sldId id="260" r:id="rId9"/>
    <p:sldId id="286" r:id="rId10"/>
    <p:sldId id="279" r:id="rId11"/>
    <p:sldId id="287" r:id="rId12"/>
    <p:sldId id="280" r:id="rId13"/>
    <p:sldId id="288" r:id="rId14"/>
    <p:sldId id="281" r:id="rId15"/>
    <p:sldId id="284" r:id="rId16"/>
    <p:sldId id="283" r:id="rId17"/>
    <p:sldId id="282"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92602-D595-1955-616A-7ABA4F546BB3}" v="137" dt="2024-07-24T13:15:19.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97" autoAdjust="0"/>
  </p:normalViewPr>
  <p:slideViewPr>
    <p:cSldViewPr snapToGrid="0">
      <p:cViewPr varScale="1">
        <p:scale>
          <a:sx n="88" d="100"/>
          <a:sy n="88"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9553F-CC4D-46D2-9354-8F0ED1BFC625}"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CAA8D-7F60-43E2-AB8A-7ABC4AE47034}" type="slidenum">
              <a:rPr lang="en-US" smtClean="0"/>
              <a:t>‹#›</a:t>
            </a:fld>
            <a:endParaRPr lang="en-US"/>
          </a:p>
        </p:txBody>
      </p:sp>
    </p:spTree>
    <p:extLst>
      <p:ext uri="{BB962C8B-B14F-4D97-AF65-F5344CB8AC3E}">
        <p14:creationId xmlns:p14="http://schemas.microsoft.com/office/powerpoint/2010/main" val="189786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ud.eu.qualtrics.com/jfe/form/SV_7WIBcA0fytmOz1c" TargetMode="External"/><Relationship Id="rId7" Type="http://schemas.openxmlformats.org/officeDocument/2006/relationships/hyperlink" Target="https://myplusstudentsclub.co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imageautism.com/" TargetMode="External"/><Relationship Id="rId5" Type="http://schemas.openxmlformats.org/officeDocument/2006/relationships/hyperlink" Target="https://students.hud.ac.uk/help/disability/register/" TargetMode="External"/><Relationship Id="rId4" Type="http://schemas.openxmlformats.org/officeDocument/2006/relationships/hyperlink" Target="https://www.hud.ac.uk/media/assets/document/maps/AccessibleCampusMapFINALNOV22.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to remove upper case and make lower case </a:t>
            </a:r>
          </a:p>
        </p:txBody>
      </p:sp>
      <p:sp>
        <p:nvSpPr>
          <p:cNvPr id="4" name="Slide Number Placeholder 3"/>
          <p:cNvSpPr>
            <a:spLocks noGrp="1"/>
          </p:cNvSpPr>
          <p:nvPr>
            <p:ph type="sldNum" sz="quarter" idx="5"/>
          </p:nvPr>
        </p:nvSpPr>
        <p:spPr/>
        <p:txBody>
          <a:bodyPr/>
          <a:lstStyle/>
          <a:p>
            <a:fld id="{E30CDCE3-6E72-4405-A8CA-5EACA96CAB79}" type="slidenum">
              <a:rPr lang="en-GB" smtClean="0"/>
              <a:t>1</a:t>
            </a:fld>
            <a:endParaRPr lang="en-GB"/>
          </a:p>
        </p:txBody>
      </p:sp>
    </p:spTree>
    <p:extLst>
      <p:ext uri="{BB962C8B-B14F-4D97-AF65-F5344CB8AC3E}">
        <p14:creationId xmlns:p14="http://schemas.microsoft.com/office/powerpoint/2010/main" val="305937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make use of any assistive software that will also be useful on placement?  You might need to ask if your software be used on the computer equipment in the workplace? Alternatively, does the workplace have any software you can use? Can you bring any other adaptations to work with you such as mice, keyboards, footrests etc. </a:t>
            </a:r>
          </a:p>
          <a:p>
            <a:r>
              <a:rPr lang="en-US" dirty="0"/>
              <a:t>Do you need to make the placement provider aware of your preferred method of communication? Do you need to have instructions in writing. Do you have a literal understanding of guidelines and need clear information about when to start or stop a task or how long to spend on a task? Do you need clear information about who you report to and where you can access additional support should you need this?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10</a:t>
            </a:fld>
            <a:endParaRPr lang="en-GB"/>
          </a:p>
        </p:txBody>
      </p:sp>
    </p:spTree>
    <p:extLst>
      <p:ext uri="{BB962C8B-B14F-4D97-AF65-F5344CB8AC3E}">
        <p14:creationId xmlns:p14="http://schemas.microsoft.com/office/powerpoint/2010/main" val="6516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worth thinking about if your disability has an impact on how long it takes you to get ready in the morning, </a:t>
            </a:r>
          </a:p>
          <a:p>
            <a:r>
              <a:rPr lang="en-US"/>
              <a:t>do you need to consider the length of hours you can work, do you need regular breaks, are there certain activities which are more challenging that others for you, do you need additional time for some tasks, can you manage any medication regime alongside your workload, do you need to store medication at work? Do you require support worker provision in the workplace. Please be aware that this is referring to any essential provision without which you could not undertake the placement, such as a British Sign Language Interpreter. Please separate any support worker provision made to support study and study-related activities, as these may not be available during our work placement. </a:t>
            </a:r>
            <a:endParaRPr lang="en-US">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11</a:t>
            </a:fld>
            <a:endParaRPr lang="en-GB"/>
          </a:p>
        </p:txBody>
      </p:sp>
    </p:spTree>
    <p:extLst>
      <p:ext uri="{BB962C8B-B14F-4D97-AF65-F5344CB8AC3E}">
        <p14:creationId xmlns:p14="http://schemas.microsoft.com/office/powerpoint/2010/main" val="35423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b="1"/>
              <a:t>Risk assessments can play an important part in making sure you are safe whilst at work. </a:t>
            </a:r>
            <a:endParaRPr lang="en-US"/>
          </a:p>
          <a:p>
            <a:pPr marL="228600" indent="-228600">
              <a:lnSpc>
                <a:spcPct val="90000"/>
              </a:lnSpc>
              <a:spcBef>
                <a:spcPts val="1000"/>
              </a:spcBef>
            </a:pPr>
            <a:r>
              <a:rPr lang="en-US"/>
              <a:t>     If you have a disability or condition where you may require first aid or emergency support, such as epilepsy or diabetes, you are strongly encouraged to share this information so an appropriate plan or risk assessment can be put in place alongside your placement provider. You may want to consider the following questions on the next slide:</a:t>
            </a:r>
            <a:endParaRPr lang="en-US">
              <a:ea typeface="Calibri"/>
              <a:cs typeface="Calibri"/>
            </a:endParaRPr>
          </a:p>
          <a:p>
            <a:pPr marL="228600" indent="-228600">
              <a:lnSpc>
                <a:spcPct val="90000"/>
              </a:lnSpc>
              <a:spcBef>
                <a:spcPts val="1000"/>
              </a:spcBef>
            </a:pPr>
            <a:endParaRPr lang="en-US"/>
          </a:p>
          <a:p>
            <a:pPr marL="171450" indent="-171450">
              <a:lnSpc>
                <a:spcPct val="90000"/>
              </a:lnSpc>
              <a:spcBef>
                <a:spcPts val="1000"/>
              </a:spcBef>
              <a:buFont typeface="Arial"/>
              <a:buChar char="•"/>
            </a:pPr>
            <a:endParaRPr lang="en-US">
              <a:ea typeface="Calibri"/>
              <a:cs typeface="Calibri"/>
            </a:endParaRPr>
          </a:p>
          <a:p>
            <a:pPr marL="171450" indent="-171450">
              <a:lnSpc>
                <a:spcPct val="90000"/>
              </a:lnSpc>
              <a:spcBef>
                <a:spcPts val="1000"/>
              </a:spcBef>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12</a:t>
            </a:fld>
            <a:endParaRPr lang="en-GB"/>
          </a:p>
        </p:txBody>
      </p:sp>
    </p:spTree>
    <p:extLst>
      <p:ext uri="{BB962C8B-B14F-4D97-AF65-F5344CB8AC3E}">
        <p14:creationId xmlns:p14="http://schemas.microsoft.com/office/powerpoint/2010/main" val="256914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b="1" dirty="0"/>
              <a:t>Risk assessments can play an important part in making sure you are safe whilst at work. </a:t>
            </a:r>
            <a:endParaRPr lang="en-US" dirty="0"/>
          </a:p>
          <a:p>
            <a:pPr marL="228600" indent="-228600">
              <a:lnSpc>
                <a:spcPct val="90000"/>
              </a:lnSpc>
              <a:spcBef>
                <a:spcPts val="1000"/>
              </a:spcBef>
            </a:pPr>
            <a:r>
              <a:rPr lang="en-US" dirty="0"/>
              <a:t>    </a:t>
            </a:r>
            <a:endParaRPr lang="en-US" dirty="0">
              <a:ea typeface="Calibri"/>
              <a:cs typeface="Calibri"/>
            </a:endParaRPr>
          </a:p>
          <a:p>
            <a:pPr marL="171450" indent="-171450">
              <a:lnSpc>
                <a:spcPct val="90000"/>
              </a:lnSpc>
              <a:spcBef>
                <a:spcPts val="1000"/>
              </a:spcBef>
              <a:buFont typeface="Arial"/>
              <a:buChar char="•"/>
            </a:pPr>
            <a:endParaRPr lang="en-US" dirty="0">
              <a:ea typeface="Calibri"/>
              <a:cs typeface="Calibri"/>
            </a:endParaRPr>
          </a:p>
          <a:p>
            <a:pPr marL="171450" indent="-171450">
              <a:lnSpc>
                <a:spcPct val="90000"/>
              </a:lnSpc>
              <a:spcBef>
                <a:spcPts val="1000"/>
              </a:spcBef>
              <a:buFont typeface="Arial,Sans-Serif"/>
              <a:buChar char="•"/>
            </a:pPr>
            <a:r>
              <a:rPr lang="en-US" dirty="0"/>
              <a:t>Are there any support or adjustments I need at work to help me manage the condition on a day-to-day basis?</a:t>
            </a:r>
            <a:endParaRPr lang="en-US" dirty="0">
              <a:ea typeface="Calibri"/>
              <a:cs typeface="Calibri"/>
            </a:endParaRPr>
          </a:p>
          <a:p>
            <a:pPr marL="171450" indent="-171450">
              <a:lnSpc>
                <a:spcPct val="90000"/>
              </a:lnSpc>
              <a:spcBef>
                <a:spcPts val="1000"/>
              </a:spcBef>
              <a:buFont typeface="Arial,Sans-Serif"/>
              <a:buChar char="•"/>
            </a:pPr>
            <a:r>
              <a:rPr lang="en-US" dirty="0"/>
              <a:t>Are there any work-related activities when I am more at risk than others?</a:t>
            </a:r>
            <a:endParaRPr lang="en-US" dirty="0">
              <a:ea typeface="Calibri"/>
              <a:cs typeface="Calibri"/>
            </a:endParaRPr>
          </a:p>
          <a:p>
            <a:pPr marL="171450" indent="-171450">
              <a:lnSpc>
                <a:spcPct val="90000"/>
              </a:lnSpc>
              <a:spcBef>
                <a:spcPts val="1000"/>
              </a:spcBef>
              <a:buFont typeface="Arial,Sans-Serif"/>
              <a:buChar char="•"/>
            </a:pPr>
            <a:r>
              <a:rPr lang="en-US" dirty="0"/>
              <a:t>What support or adjustments are already in place to manage the risk?</a:t>
            </a:r>
            <a:endParaRPr lang="en-US" dirty="0">
              <a:ea typeface="Calibri"/>
              <a:cs typeface="Calibri"/>
            </a:endParaRPr>
          </a:p>
          <a:p>
            <a:pPr marL="171450" indent="-171450">
              <a:lnSpc>
                <a:spcPct val="90000"/>
              </a:lnSpc>
              <a:spcBef>
                <a:spcPts val="1000"/>
              </a:spcBef>
              <a:buFont typeface="Arial,Sans-Serif"/>
              <a:buChar char="•"/>
            </a:pPr>
            <a:r>
              <a:rPr lang="en-US" dirty="0"/>
              <a:t>Can further adjustments be made to these activities to </a:t>
            </a:r>
            <a:r>
              <a:rPr lang="en-US" dirty="0" err="1"/>
              <a:t>minimise</a:t>
            </a:r>
            <a:r>
              <a:rPr lang="en-US" dirty="0"/>
              <a:t> the risk?</a:t>
            </a:r>
            <a:endParaRPr lang="en-US" dirty="0">
              <a:ea typeface="Calibri"/>
              <a:cs typeface="Calibri"/>
            </a:endParaRPr>
          </a:p>
          <a:p>
            <a:pPr marL="171450" indent="-171450">
              <a:lnSpc>
                <a:spcPct val="90000"/>
              </a:lnSpc>
              <a:spcBef>
                <a:spcPts val="1000"/>
              </a:spcBef>
              <a:buFont typeface="Arial,Sans-Serif"/>
              <a:buChar char="•"/>
            </a:pPr>
            <a:r>
              <a:rPr lang="en-US" dirty="0"/>
              <a:t>What are the signs and symptoms of a potential seizure, high or low blood sugar etc.</a:t>
            </a:r>
            <a:endParaRPr lang="en-US" dirty="0">
              <a:ea typeface="Calibri"/>
              <a:cs typeface="Calibri"/>
            </a:endParaRPr>
          </a:p>
          <a:p>
            <a:pPr marL="171450" indent="-171450">
              <a:lnSpc>
                <a:spcPct val="90000"/>
              </a:lnSpc>
              <a:spcBef>
                <a:spcPts val="1000"/>
              </a:spcBef>
              <a:buFont typeface="Arial,Sans-Serif"/>
              <a:buChar char="•"/>
            </a:pPr>
            <a:r>
              <a:rPr lang="en-US" dirty="0"/>
              <a:t>What action do I need others to take if I experience a seizure or high or low blood sugar levels?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13</a:t>
            </a:fld>
            <a:endParaRPr lang="en-GB"/>
          </a:p>
        </p:txBody>
      </p:sp>
    </p:spTree>
    <p:extLst>
      <p:ext uri="{BB962C8B-B14F-4D97-AF65-F5344CB8AC3E}">
        <p14:creationId xmlns:p14="http://schemas.microsoft.com/office/powerpoint/2010/main" val="21689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We just want to reassure you – the university does not share information about a disability with your placement provider. </a:t>
            </a:r>
            <a:r>
              <a:rPr lang="en-US" dirty="0"/>
              <a:t>his is your responsibility. However, we strongly encourage you to do this if a disability will impact your work placement and some of the positive benefits are listed below in reasons for disclosure.</a:t>
            </a:r>
            <a:r>
              <a:rPr lang="en-GB" dirty="0"/>
              <a:t> </a:t>
            </a:r>
            <a:endParaRPr lang="en-US" dirty="0"/>
          </a:p>
          <a:p>
            <a:endParaRPr lang="en-GB" dirty="0"/>
          </a:p>
          <a:p>
            <a:r>
              <a:rPr lang="en-US" b="1" dirty="0"/>
              <a:t>Public, Statutory or Regulatory Body (PSRB) requirement</a:t>
            </a:r>
            <a:r>
              <a:rPr lang="en-US" dirty="0"/>
              <a:t> </a:t>
            </a:r>
            <a:r>
              <a:rPr lang="en-GB" dirty="0"/>
              <a:t> </a:t>
            </a:r>
            <a:endParaRPr lang="en-US" dirty="0"/>
          </a:p>
          <a:p>
            <a:r>
              <a:rPr lang="en-US" dirty="0"/>
              <a:t>If your placement is with a public statutory or regulatory body, there may be a requirement for you to disclose a disability if this impacts on the work of the placement. Please ask the placement provider to give you guidance around this and it is strongly recommended that you follow their recommendation regarding disclosure.</a:t>
            </a:r>
            <a:r>
              <a:rPr lang="en-GB" dirty="0"/>
              <a:t> </a:t>
            </a:r>
            <a:endParaRPr lang="en-US" dirty="0"/>
          </a:p>
          <a:p>
            <a:pPr marL="228600" indent="-228600">
              <a:lnSpc>
                <a:spcPct val="90000"/>
              </a:lnSpc>
              <a:spcBef>
                <a:spcPts val="1000"/>
              </a:spcBef>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14</a:t>
            </a:fld>
            <a:endParaRPr lang="en-GB"/>
          </a:p>
        </p:txBody>
      </p:sp>
    </p:spTree>
    <p:extLst>
      <p:ext uri="{BB962C8B-B14F-4D97-AF65-F5344CB8AC3E}">
        <p14:creationId xmlns:p14="http://schemas.microsoft.com/office/powerpoint/2010/main" val="55066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Sans-Serif"/>
              <a:buChar char="Ø"/>
            </a:pPr>
            <a:r>
              <a:rPr lang="en-US" dirty="0"/>
              <a:t>It enables reasonable adjustments to be made and support to be put in place. </a:t>
            </a:r>
          </a:p>
          <a:p>
            <a:pPr marL="342900" indent="-342900">
              <a:buFont typeface="Wingdings,Sans-Serif"/>
              <a:buChar char="Ø"/>
            </a:pPr>
            <a:r>
              <a:rPr lang="en-US" dirty="0"/>
              <a:t>You will be in a better position to demonstrate your skills and meet the placement requirements. </a:t>
            </a:r>
            <a:endParaRPr lang="en-US" dirty="0">
              <a:ea typeface="Calibri"/>
              <a:cs typeface="Calibri"/>
            </a:endParaRPr>
          </a:p>
          <a:p>
            <a:pPr marL="342900" indent="-342900">
              <a:buFont typeface="Wingdings,Sans-Serif"/>
              <a:buChar char="Ø"/>
            </a:pPr>
            <a:r>
              <a:rPr lang="en-US" dirty="0"/>
              <a:t>It enables a clearer understanding of your requirements.</a:t>
            </a:r>
            <a:endParaRPr lang="en-US" dirty="0">
              <a:ea typeface="Calibri"/>
              <a:cs typeface="Calibri"/>
            </a:endParaRPr>
          </a:p>
          <a:p>
            <a:pPr marL="342900" indent="-342900">
              <a:buFont typeface="Wingdings,Sans-Serif"/>
              <a:buChar char="Ø"/>
            </a:pPr>
            <a:r>
              <a:rPr lang="en-US" dirty="0"/>
              <a:t>It may help to alleviate any difficulties during placement.</a:t>
            </a:r>
            <a:endParaRPr lang="en-US" dirty="0">
              <a:ea typeface="Calibri"/>
              <a:cs typeface="Calibri"/>
            </a:endParaRPr>
          </a:p>
          <a:p>
            <a:pPr marL="342900" indent="-342900">
              <a:buFont typeface="Wingdings,Sans-Serif"/>
              <a:buChar char="Ø"/>
            </a:pPr>
            <a:r>
              <a:rPr lang="en-US" dirty="0"/>
              <a:t>It encourages greater communication between you and the placement provider. </a:t>
            </a:r>
            <a:endParaRPr lang="en-US" dirty="0">
              <a:ea typeface="Calibri"/>
              <a:cs typeface="Calibri"/>
            </a:endParaRPr>
          </a:p>
          <a:p>
            <a:pPr marL="342900" indent="-342900">
              <a:buFont typeface="Wingdings,Sans-Serif"/>
              <a:buChar char="Ø"/>
            </a:pPr>
            <a:r>
              <a:rPr lang="en-US" dirty="0"/>
              <a:t>Reduced stress and anxiety before and during a placement.</a:t>
            </a:r>
            <a:endParaRPr lang="en-US" dirty="0">
              <a:ea typeface="Calibri"/>
              <a:cs typeface="Calibri"/>
            </a:endParaRPr>
          </a:p>
          <a:p>
            <a:pPr marL="342900" indent="-342900">
              <a:buFont typeface="Wingdings,Sans-Serif"/>
              <a:buChar char="Ø"/>
            </a:pPr>
            <a:r>
              <a:rPr lang="en-US" dirty="0"/>
              <a:t>It enables public, statutory and regulatory body requirements to be met.</a:t>
            </a:r>
            <a:endParaRPr lang="en-US" dirty="0">
              <a:ea typeface="Calibri"/>
              <a:cs typeface="Calibri"/>
            </a:endParaRPr>
          </a:p>
          <a:p>
            <a:pPr marL="342900" indent="-342900">
              <a:buFont typeface="Wingdings,Sans-Serif"/>
              <a:buChar char="Ø"/>
            </a:pPr>
            <a:r>
              <a:rPr lang="en-US" dirty="0"/>
              <a:t>Staff currently working for the placement provider will develop an increased awareness of the requirements of disabled people</a:t>
            </a:r>
            <a:endParaRPr lang="en-GB" dirty="0"/>
          </a:p>
        </p:txBody>
      </p:sp>
      <p:sp>
        <p:nvSpPr>
          <p:cNvPr id="4" name="Slide Number Placeholder 3"/>
          <p:cNvSpPr>
            <a:spLocks noGrp="1"/>
          </p:cNvSpPr>
          <p:nvPr>
            <p:ph type="sldNum" sz="quarter" idx="5"/>
          </p:nvPr>
        </p:nvSpPr>
        <p:spPr/>
        <p:txBody>
          <a:bodyPr/>
          <a:lstStyle/>
          <a:p>
            <a:fld id="{E30CDCE3-6E72-4405-A8CA-5EACA96CAB79}" type="slidenum">
              <a:rPr lang="en-GB" smtClean="0"/>
              <a:t>15</a:t>
            </a:fld>
            <a:endParaRPr lang="en-GB"/>
          </a:p>
        </p:txBody>
      </p:sp>
    </p:spTree>
    <p:extLst>
      <p:ext uri="{BB962C8B-B14F-4D97-AF65-F5344CB8AC3E}">
        <p14:creationId xmlns:p14="http://schemas.microsoft.com/office/powerpoint/2010/main" val="19549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b="1" dirty="0"/>
              <a:t>How and when to share information: is your decision</a:t>
            </a:r>
            <a:endParaRPr lang="en-GB" dirty="0"/>
          </a:p>
          <a:p>
            <a:pPr>
              <a:lnSpc>
                <a:spcPct val="120000"/>
              </a:lnSpc>
              <a:spcBef>
                <a:spcPts val="1000"/>
              </a:spcBef>
            </a:pPr>
            <a:r>
              <a:rPr lang="en-US" dirty="0"/>
              <a:t>You can choose to share information about a disability at any point, in your application, at interview, once you have started work or at any point during your placement. </a:t>
            </a:r>
            <a:endParaRPr lang="en-GB" dirty="0"/>
          </a:p>
          <a:p>
            <a:pPr>
              <a:lnSpc>
                <a:spcPct val="120000"/>
              </a:lnSpc>
              <a:spcBef>
                <a:spcPts val="1000"/>
              </a:spcBef>
            </a:pPr>
            <a:r>
              <a:rPr lang="en-US" dirty="0"/>
              <a:t>It is useful to consider letting a placement provider know what the impact of the disability is on you, how it will affect your work and what support or provision you need for you to be able to successfully carry out your tasks and responsibilities. </a:t>
            </a:r>
            <a:endParaRPr lang="en-GB" dirty="0"/>
          </a:p>
          <a:p>
            <a:pPr marL="228600" indent="-228600">
              <a:lnSpc>
                <a:spcPct val="90000"/>
              </a:lnSpc>
              <a:spcBef>
                <a:spcPts val="1000"/>
              </a:spcBef>
            </a:pPr>
            <a:endParaRPr lang="en-US" dirty="0"/>
          </a:p>
          <a:p>
            <a:pPr marL="228600" indent="-228600">
              <a:lnSpc>
                <a:spcPct val="90000"/>
              </a:lnSpc>
              <a:spcBef>
                <a:spcPts val="1000"/>
              </a:spcBef>
            </a:pPr>
            <a:r>
              <a:rPr lang="en-US" b="1" dirty="0"/>
              <a:t>Sharing information with colleagues</a:t>
            </a:r>
            <a:endParaRPr lang="en-GB" dirty="0"/>
          </a:p>
          <a:p>
            <a:pPr>
              <a:lnSpc>
                <a:spcPct val="120000"/>
              </a:lnSpc>
              <a:spcBef>
                <a:spcPts val="1000"/>
              </a:spcBef>
            </a:pPr>
            <a:r>
              <a:rPr lang="en-US" dirty="0"/>
              <a:t>You may wish to consider sharing information about the impact of the disability with colleagues, particularly if you think this will help others understand your requirements and why adjustments have been put in place. You can choose to share information in a way that suits you. This might be in person or via email for example. It is useful to prepare what information you will share.  </a:t>
            </a:r>
            <a:endParaRPr lang="en-GB" dirty="0"/>
          </a:p>
          <a:p>
            <a:pPr marL="228600" indent="-228600">
              <a:lnSpc>
                <a:spcPct val="90000"/>
              </a:lnSpc>
              <a:spcBef>
                <a:spcPts val="1000"/>
              </a:spcBef>
            </a:pPr>
            <a:endParaRPr lang="en-GB" dirty="0"/>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16</a:t>
            </a:fld>
            <a:endParaRPr lang="en-GB"/>
          </a:p>
        </p:txBody>
      </p:sp>
    </p:spTree>
    <p:extLst>
      <p:ext uri="{BB962C8B-B14F-4D97-AF65-F5344CB8AC3E}">
        <p14:creationId xmlns:p14="http://schemas.microsoft.com/office/powerpoint/2010/main" val="295289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It is absolutely fine if you chose not to share disability information with a placement provider:</a:t>
            </a:r>
            <a:endParaRPr lang="en-US"/>
          </a:p>
          <a:p>
            <a:endParaRPr lang="en-GB"/>
          </a:p>
          <a:p>
            <a:r>
              <a:rPr lang="en-US"/>
              <a:t>If you choose not to share disability-related information with a placement provider but the University is aware of an unacceptable level of risk to yours or others health, safety and wellbeing we will explore options with you such as partial disclosure. Ultimately, on very rare occasions, if the risk cannot be managed, you may not be placed in the work placement and the implications of this will be outlined to you.  </a:t>
            </a:r>
            <a:endParaRPr lang="en-GB"/>
          </a:p>
        </p:txBody>
      </p:sp>
      <p:sp>
        <p:nvSpPr>
          <p:cNvPr id="4" name="Slide Number Placeholder 3"/>
          <p:cNvSpPr>
            <a:spLocks noGrp="1"/>
          </p:cNvSpPr>
          <p:nvPr>
            <p:ph type="sldNum" sz="quarter" idx="5"/>
          </p:nvPr>
        </p:nvSpPr>
        <p:spPr/>
        <p:txBody>
          <a:bodyPr/>
          <a:lstStyle/>
          <a:p>
            <a:fld id="{E30CDCE3-6E72-4405-A8CA-5EACA96CAB79}" type="slidenum">
              <a:rPr lang="en-GB" smtClean="0"/>
              <a:t>17</a:t>
            </a:fld>
            <a:endParaRPr lang="en-GB"/>
          </a:p>
        </p:txBody>
      </p:sp>
    </p:spTree>
    <p:extLst>
      <p:ext uri="{BB962C8B-B14F-4D97-AF65-F5344CB8AC3E}">
        <p14:creationId xmlns:p14="http://schemas.microsoft.com/office/powerpoint/2010/main" val="10151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more information in the Accessible Placements and Disabled Students Policy. </a:t>
            </a:r>
            <a:r>
              <a:rPr lang="en-US" i="1"/>
              <a:t>(insert link once updated).</a:t>
            </a:r>
            <a:r>
              <a:rPr lang="en-GB"/>
              <a:t> </a:t>
            </a:r>
            <a:endParaRPr lang="en-US"/>
          </a:p>
          <a:p>
            <a:endParaRPr lang="en-US"/>
          </a:p>
          <a:p>
            <a:r>
              <a:rPr lang="en-US"/>
              <a:t>If you have not met with staff in the Disability Service, you can link with them in a number of ways:</a:t>
            </a:r>
            <a:r>
              <a:rPr lang="en-GB"/>
              <a:t> </a:t>
            </a:r>
          </a:p>
          <a:p>
            <a:pPr marL="342900" indent="-342900">
              <a:buFont typeface="Wingdings,Sans-Serif"/>
              <a:buChar char="Ø"/>
            </a:pPr>
            <a:r>
              <a:rPr lang="en-US"/>
              <a:t>Book an appointment using the </a:t>
            </a:r>
            <a:r>
              <a:rPr lang="en-US">
                <a:hlinkClick r:id="rId3"/>
              </a:rPr>
              <a:t>online appointment request form</a:t>
            </a:r>
            <a:r>
              <a:rPr lang="en-US"/>
              <a:t>.</a:t>
            </a:r>
            <a:r>
              <a:rPr lang="en-GB"/>
              <a:t> </a:t>
            </a:r>
            <a:endParaRPr lang="en-US"/>
          </a:p>
          <a:p>
            <a:pPr marL="342900" indent="-342900">
              <a:buFont typeface="Wingdings,Sans-Serif"/>
              <a:buChar char="Ø"/>
            </a:pPr>
            <a:r>
              <a:rPr lang="en-US"/>
              <a:t>Book an appointment in person at </a:t>
            </a:r>
            <a:r>
              <a:rPr lang="en-US" err="1"/>
              <a:t>iPoint</a:t>
            </a:r>
            <a:r>
              <a:rPr lang="en-US"/>
              <a:t> in </a:t>
            </a:r>
            <a:r>
              <a:rPr lang="en-US">
                <a:hlinkClick r:id="rId4"/>
              </a:rPr>
              <a:t>Student Central</a:t>
            </a:r>
            <a:r>
              <a:rPr lang="en-US"/>
              <a:t> or by phoning </a:t>
            </a:r>
            <a:r>
              <a:rPr lang="en-US" err="1"/>
              <a:t>iPoint</a:t>
            </a:r>
            <a:r>
              <a:rPr lang="en-US"/>
              <a:t> on 01484 471001</a:t>
            </a:r>
            <a:r>
              <a:rPr lang="en-GB"/>
              <a:t> </a:t>
            </a:r>
            <a:endParaRPr lang="en-US"/>
          </a:p>
          <a:p>
            <a:pPr marL="342900" indent="-342900">
              <a:buFont typeface="Wingdings,Sans-Serif"/>
              <a:buChar char="Ø"/>
            </a:pPr>
            <a:r>
              <a:rPr lang="en-US">
                <a:hlinkClick r:id="rId5"/>
              </a:rPr>
              <a:t>Register with Disability Services</a:t>
            </a:r>
            <a:r>
              <a:rPr lang="en-US"/>
              <a:t> and you will be contacted with details of how to link with an adviser. </a:t>
            </a:r>
            <a:r>
              <a:rPr lang="en-GB"/>
              <a:t> </a:t>
            </a:r>
            <a:endParaRPr lang="en-US"/>
          </a:p>
          <a:p>
            <a:endParaRPr lang="en-GB"/>
          </a:p>
          <a:p>
            <a:r>
              <a:rPr lang="en-US"/>
              <a:t> </a:t>
            </a:r>
            <a:r>
              <a:rPr lang="en-GB"/>
              <a:t> </a:t>
            </a:r>
            <a:endParaRPr lang="en-US"/>
          </a:p>
          <a:p>
            <a:r>
              <a:rPr lang="en-US" b="1"/>
              <a:t>Further information:</a:t>
            </a:r>
            <a:r>
              <a:rPr lang="en-GB"/>
              <a:t> </a:t>
            </a:r>
            <a:endParaRPr lang="en-US"/>
          </a:p>
          <a:p>
            <a:r>
              <a:rPr lang="en-US">
                <a:hlinkClick r:id="rId6"/>
              </a:rPr>
              <a:t>The Image Project</a:t>
            </a:r>
            <a:r>
              <a:rPr lang="en-US"/>
              <a:t> - supporting autistic students to appreciate and demonstrate skills to employers.</a:t>
            </a:r>
            <a:r>
              <a:rPr lang="en-GB"/>
              <a:t> </a:t>
            </a:r>
            <a:endParaRPr lang="en-US"/>
          </a:p>
          <a:p>
            <a:r>
              <a:rPr lang="en-US">
                <a:hlinkClick r:id="rId7"/>
              </a:rPr>
              <a:t>My Plus Students’ Club</a:t>
            </a:r>
            <a:r>
              <a:rPr lang="en-US"/>
              <a:t> - essential careers advice for disabled students and graduates.</a:t>
            </a:r>
            <a:r>
              <a:rPr lang="en-GB"/>
              <a:t> </a:t>
            </a:r>
            <a:endParaRPr lang="en-US"/>
          </a:p>
          <a:p>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18</a:t>
            </a:fld>
            <a:endParaRPr lang="en-GB"/>
          </a:p>
        </p:txBody>
      </p:sp>
    </p:spTree>
    <p:extLst>
      <p:ext uri="{BB962C8B-B14F-4D97-AF65-F5344CB8AC3E}">
        <p14:creationId xmlns:p14="http://schemas.microsoft.com/office/powerpoint/2010/main" val="22299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2</a:t>
            </a:fld>
            <a:endParaRPr lang="en-GB"/>
          </a:p>
        </p:txBody>
      </p:sp>
    </p:spTree>
    <p:extLst>
      <p:ext uri="{BB962C8B-B14F-4D97-AF65-F5344CB8AC3E}">
        <p14:creationId xmlns:p14="http://schemas.microsoft.com/office/powerpoint/2010/main" val="372219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If you require support and adjustments during your placement, please raise this with a member of staff at the earliest opportunity. This will enable you to get the support or adjustments you need to get the most out of your placement. It will also enable you to fully demonstrate your skills and knowledge to your employer.</a:t>
            </a:r>
          </a:p>
          <a:p>
            <a:pPr marL="171450" indent="-171450">
              <a:buFont typeface="Arial"/>
              <a:buChar char="•"/>
            </a:pPr>
            <a:r>
              <a:rPr lang="en-US"/>
              <a:t>The level of support or the type of adjustments a disabled student requires will vary depending on the impact of the disability and the type of work undertaken during placement. Some students may require a little support, such as guidance on the production of a CV or covering letter. Others may require more detailed support such as a range of adjustments around access to the workplace, provision of equipment/assistive software or alterations to working conditions. Any adjustments made cannot compromise the learning outcomes or competencies you have to demonstrate on placement. </a:t>
            </a:r>
            <a:endParaRPr lang="en-GB"/>
          </a:p>
        </p:txBody>
      </p:sp>
      <p:sp>
        <p:nvSpPr>
          <p:cNvPr id="4" name="Slide Number Placeholder 3"/>
          <p:cNvSpPr>
            <a:spLocks noGrp="1"/>
          </p:cNvSpPr>
          <p:nvPr>
            <p:ph type="sldNum" sz="quarter" idx="5"/>
          </p:nvPr>
        </p:nvSpPr>
        <p:spPr/>
        <p:txBody>
          <a:bodyPr/>
          <a:lstStyle/>
          <a:p>
            <a:fld id="{E30CDCE3-6E72-4405-A8CA-5EACA96CAB79}" type="slidenum">
              <a:rPr lang="en-GB" smtClean="0"/>
              <a:t>3</a:t>
            </a:fld>
            <a:endParaRPr lang="en-GB"/>
          </a:p>
        </p:txBody>
      </p:sp>
    </p:spTree>
    <p:extLst>
      <p:ext uri="{BB962C8B-B14F-4D97-AF65-F5344CB8AC3E}">
        <p14:creationId xmlns:p14="http://schemas.microsoft.com/office/powerpoint/2010/main" val="227602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dirty="0"/>
              <a:t>This workshop will </a:t>
            </a:r>
            <a:r>
              <a:rPr lang="en-GB" dirty="0"/>
              <a:t>Help you to understand what support and adjustments you need at each of the different stages of managing your placement. This includes </a:t>
            </a:r>
            <a:endParaRPr lang="en-US" dirty="0"/>
          </a:p>
          <a:p>
            <a:pPr marL="285750" indent="-285750">
              <a:buFont typeface="Arial,Sans-Serif"/>
              <a:buChar char="•"/>
            </a:pPr>
            <a:r>
              <a:rPr lang="en-GB" dirty="0"/>
              <a:t>Preparing for a placement</a:t>
            </a:r>
            <a:endParaRPr lang="en-US" dirty="0"/>
          </a:p>
          <a:p>
            <a:pPr marL="285750" indent="-285750">
              <a:buFont typeface="Arial,Sans-Serif"/>
              <a:buChar char="•"/>
            </a:pPr>
            <a:r>
              <a:rPr lang="en-GB" dirty="0"/>
              <a:t>During your placement and</a:t>
            </a:r>
            <a:endParaRPr lang="en-US" dirty="0"/>
          </a:p>
          <a:p>
            <a:pPr marL="285750" indent="-285750">
              <a:buFont typeface="Arial,Sans-Serif"/>
              <a:buChar char="•"/>
            </a:pPr>
            <a:r>
              <a:rPr lang="en-GB" dirty="0"/>
              <a:t>Post placement</a:t>
            </a:r>
            <a:endParaRPr lang="en-US" dirty="0"/>
          </a:p>
          <a:p>
            <a:pPr marL="285750" indent="-285750">
              <a:buFont typeface="Arial,Sans-Serif"/>
              <a:buChar char="•"/>
            </a:pPr>
            <a:endParaRPr lang="en-GB" dirty="0"/>
          </a:p>
          <a:p>
            <a:pPr marL="285750" indent="-285750">
              <a:buFont typeface="Arial,Sans-Serif"/>
              <a:buChar char="•"/>
            </a:pPr>
            <a:r>
              <a:rPr lang="en-GB" dirty="0"/>
              <a:t>We will also highlight some other resources you may find useful.</a:t>
            </a:r>
            <a:endParaRPr lang="en-US" dirty="0"/>
          </a:p>
        </p:txBody>
      </p:sp>
      <p:sp>
        <p:nvSpPr>
          <p:cNvPr id="4" name="Slide Number Placeholder 3"/>
          <p:cNvSpPr>
            <a:spLocks noGrp="1"/>
          </p:cNvSpPr>
          <p:nvPr>
            <p:ph type="sldNum" sz="quarter" idx="5"/>
          </p:nvPr>
        </p:nvSpPr>
        <p:spPr/>
        <p:txBody>
          <a:bodyPr/>
          <a:lstStyle/>
          <a:p>
            <a:fld id="{E30CDCE3-6E72-4405-A8CA-5EACA96CAB79}" type="slidenum">
              <a:rPr lang="en-GB" smtClean="0"/>
              <a:t>4</a:t>
            </a:fld>
            <a:endParaRPr lang="en-GB"/>
          </a:p>
        </p:txBody>
      </p:sp>
    </p:spTree>
    <p:extLst>
      <p:ext uri="{BB962C8B-B14F-4D97-AF65-F5344CB8AC3E}">
        <p14:creationId xmlns:p14="http://schemas.microsoft.com/office/powerpoint/2010/main" val="219330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may need support? There are a range of disabilities when support or adjustments may be required on placement here are a few below but this list isn't </a:t>
            </a:r>
            <a:r>
              <a:rPr lang="en-US" dirty="0" err="1"/>
              <a:t>exhausive</a:t>
            </a:r>
            <a:endParaRPr lang="en-GB" dirty="0"/>
          </a:p>
          <a:p>
            <a:endParaRPr lang="en-US" dirty="0"/>
          </a:p>
          <a:p>
            <a:pPr marL="285750" indent="-285750">
              <a:buFont typeface="Wingdings,Sans-Serif"/>
              <a:buChar char="•"/>
            </a:pPr>
            <a:r>
              <a:rPr lang="en-US" dirty="0"/>
              <a:t>A physical or mobility difficulty</a:t>
            </a:r>
            <a:endParaRPr lang="en-GB" dirty="0"/>
          </a:p>
          <a:p>
            <a:pPr marL="285750" indent="-285750">
              <a:buFont typeface="Wingdings,Sans-Serif"/>
              <a:buChar char="•"/>
            </a:pPr>
            <a:r>
              <a:rPr lang="en-US" dirty="0"/>
              <a:t>A specific learning difficulty such as dyslexia</a:t>
            </a:r>
            <a:endParaRPr lang="en-GB" dirty="0"/>
          </a:p>
          <a:p>
            <a:pPr marL="285750" indent="-285750">
              <a:buFont typeface="Wingdings,Sans-Serif"/>
              <a:buChar char="•"/>
            </a:pPr>
            <a:r>
              <a:rPr lang="en-US" dirty="0"/>
              <a:t>An ongoing mental health issue such as anxiety or depression</a:t>
            </a:r>
            <a:endParaRPr lang="en-GB" dirty="0"/>
          </a:p>
          <a:p>
            <a:pPr marL="285750" indent="-285750">
              <a:buFont typeface="Wingdings,Sans-Serif"/>
              <a:buChar char="•"/>
            </a:pPr>
            <a:r>
              <a:rPr lang="en-US" dirty="0"/>
              <a:t>Social communication difficulties - such as autism</a:t>
            </a:r>
            <a:endParaRPr lang="en-US" dirty="0">
              <a:ea typeface="Calibri"/>
              <a:cs typeface="Calibri"/>
            </a:endParaRPr>
          </a:p>
          <a:p>
            <a:pPr marL="285750" indent="-285750">
              <a:buFont typeface="Wingdings,Sans-Serif"/>
              <a:buChar char="•"/>
            </a:pPr>
            <a:r>
              <a:rPr lang="en-US" dirty="0"/>
              <a:t>Long term health conditions such as fibromyalgia, Crohn’s disease, cancer, diabetes</a:t>
            </a:r>
            <a:endParaRPr lang="en-GB" dirty="0"/>
          </a:p>
          <a:p>
            <a:pPr marL="285750" indent="-285750">
              <a:buFont typeface="Wingdings,Sans-Serif"/>
              <a:buChar char="•"/>
            </a:pPr>
            <a:r>
              <a:rPr lang="en-US" dirty="0"/>
              <a:t>D/deaf, hearing impairment, significant hearing loss</a:t>
            </a:r>
            <a:endParaRPr lang="en-GB" dirty="0"/>
          </a:p>
          <a:p>
            <a:pPr marL="285750" indent="-285750">
              <a:buFont typeface="Wingdings,Sans-Serif"/>
              <a:buChar char="•"/>
            </a:pPr>
            <a:r>
              <a:rPr lang="en-US" dirty="0"/>
              <a:t>Visual impairment</a:t>
            </a:r>
            <a:endParaRPr lang="en-GB" dirty="0"/>
          </a:p>
        </p:txBody>
      </p:sp>
      <p:sp>
        <p:nvSpPr>
          <p:cNvPr id="4" name="Slide Number Placeholder 3"/>
          <p:cNvSpPr>
            <a:spLocks noGrp="1"/>
          </p:cNvSpPr>
          <p:nvPr>
            <p:ph type="sldNum" sz="quarter" idx="5"/>
          </p:nvPr>
        </p:nvSpPr>
        <p:spPr/>
        <p:txBody>
          <a:bodyPr/>
          <a:lstStyle/>
          <a:p>
            <a:fld id="{E30CDCE3-6E72-4405-A8CA-5EACA96CAB79}" type="slidenum">
              <a:rPr lang="en-GB" smtClean="0"/>
              <a:t>5</a:t>
            </a:fld>
            <a:endParaRPr lang="en-GB"/>
          </a:p>
        </p:txBody>
      </p:sp>
    </p:spTree>
    <p:extLst>
      <p:ext uri="{BB962C8B-B14F-4D97-AF65-F5344CB8AC3E}">
        <p14:creationId xmlns:p14="http://schemas.microsoft.com/office/powerpoint/2010/main" val="170116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may be wondering who you should tell. There are a number of support staff here and ready to help you.</a:t>
            </a:r>
          </a:p>
          <a:p>
            <a:endParaRPr lang="en-US" dirty="0">
              <a:cs typeface="Calibri"/>
            </a:endParaRPr>
          </a:p>
          <a:p>
            <a:r>
              <a:rPr lang="en-US" dirty="0">
                <a:cs typeface="Calibri"/>
              </a:rPr>
              <a:t>They are</a:t>
            </a:r>
          </a:p>
          <a:p>
            <a:endParaRPr lang="en-US" dirty="0">
              <a:cs typeface="Calibri"/>
            </a:endParaRPr>
          </a:p>
          <a:p>
            <a:r>
              <a:rPr lang="en-US" b="1" dirty="0"/>
              <a:t>Who should you tell?</a:t>
            </a:r>
            <a:endParaRPr lang="en-US" dirty="0"/>
          </a:p>
          <a:p>
            <a:endParaRPr lang="en-US" dirty="0"/>
          </a:p>
          <a:p>
            <a:pPr marL="285750" indent="-285750">
              <a:buFont typeface="Wingdings,Sans-Serif"/>
              <a:buChar char="•"/>
            </a:pPr>
            <a:r>
              <a:rPr lang="en-US" dirty="0"/>
              <a:t>The Careers and Employability team – they can help you with applications, CVs, mock interviews and talking about how to share your disability</a:t>
            </a:r>
          </a:p>
          <a:p>
            <a:pPr marL="285750" indent="-285750">
              <a:buFont typeface="Wingdings,Sans-Serif"/>
              <a:buChar char="•"/>
            </a:pPr>
            <a:r>
              <a:rPr lang="en-US" dirty="0"/>
              <a:t>The Disability Services can support if you need to discuss how a disability could impact on work during a placement. </a:t>
            </a:r>
            <a:endParaRPr lang="en-US" dirty="0">
              <a:ea typeface="Calibri"/>
              <a:cs typeface="Calibri"/>
            </a:endParaRPr>
          </a:p>
          <a:p>
            <a:pPr marL="285750" indent="-285750">
              <a:buFont typeface="Wingdings,Sans-Serif"/>
              <a:buChar char="•"/>
            </a:pPr>
            <a:r>
              <a:rPr lang="en-US" dirty="0"/>
              <a:t>The Placement Units are experts in working with employers and can help you start the dialogue, remember we won't tell the placement provider about your disability without your permission </a:t>
            </a:r>
          </a:p>
          <a:p>
            <a:pPr marL="285750" indent="-285750">
              <a:buFont typeface="Wingdings,Sans-Serif"/>
              <a:buChar char="•"/>
            </a:pPr>
            <a:r>
              <a:rPr lang="en-US" dirty="0"/>
              <a:t>Personal Academic Tutors are always on hand with a listening ear and good advice</a:t>
            </a:r>
          </a:p>
          <a:p>
            <a:pPr marL="285750" indent="-285750">
              <a:buFont typeface="Wingdings,Sans-Serif"/>
              <a:buChar char="•"/>
            </a:pPr>
            <a:r>
              <a:rPr lang="en-US" dirty="0"/>
              <a:t>You Placement Module Leader will be close to understand how your placement is going </a:t>
            </a:r>
          </a:p>
          <a:p>
            <a:pPr marL="285750" indent="-285750">
              <a:buFont typeface="Wingdings,Sans-Serif"/>
              <a:buChar char="•"/>
            </a:pPr>
            <a:r>
              <a:rPr lang="en-US" dirty="0"/>
              <a:t>The Global </a:t>
            </a:r>
            <a:r>
              <a:rPr lang="en-US" dirty="0" err="1"/>
              <a:t>Profesisonal</a:t>
            </a:r>
            <a:r>
              <a:rPr lang="en-US" dirty="0"/>
              <a:t> award team also known as GPA Team can also offer support and there's lots of support and guidance on employability at their sessions</a:t>
            </a:r>
            <a:endParaRPr lang="en-US" dirty="0">
              <a:cs typeface="Calibri"/>
            </a:endParaRPr>
          </a:p>
          <a:p>
            <a:pPr marL="285750" indent="-285750">
              <a:buFont typeface="Wingdings,Sans-Serif"/>
              <a:buChar char="•"/>
            </a:pPr>
            <a:endParaRPr lang="en-US" dirty="0">
              <a:cs typeface="Calibri"/>
            </a:endParaRPr>
          </a:p>
          <a:p>
            <a:pPr marL="285750" indent="-285750">
              <a:buFont typeface="Wingdings,Sans-Serif"/>
              <a:buChar char="•"/>
            </a:pPr>
            <a:r>
              <a:rPr lang="en-US" dirty="0">
                <a:cs typeface="Calibri"/>
              </a:rPr>
              <a:t>In short there are lots of professionals here to help. </a:t>
            </a:r>
          </a:p>
        </p:txBody>
      </p:sp>
      <p:sp>
        <p:nvSpPr>
          <p:cNvPr id="4" name="Slide Number Placeholder 3"/>
          <p:cNvSpPr>
            <a:spLocks noGrp="1"/>
          </p:cNvSpPr>
          <p:nvPr>
            <p:ph type="sldNum" sz="quarter" idx="5"/>
          </p:nvPr>
        </p:nvSpPr>
        <p:spPr/>
        <p:txBody>
          <a:bodyPr/>
          <a:lstStyle/>
          <a:p>
            <a:fld id="{E30CDCE3-6E72-4405-A8CA-5EACA96CAB79}" type="slidenum">
              <a:rPr lang="en-GB" smtClean="0"/>
              <a:t>6</a:t>
            </a:fld>
            <a:endParaRPr lang="en-GB"/>
          </a:p>
        </p:txBody>
      </p:sp>
    </p:spTree>
    <p:extLst>
      <p:ext uri="{BB962C8B-B14F-4D97-AF65-F5344CB8AC3E}">
        <p14:creationId xmlns:p14="http://schemas.microsoft.com/office/powerpoint/2010/main" val="105843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a few minutes to think about the questions below for the topics on the following slides</a:t>
            </a:r>
          </a:p>
          <a:p>
            <a:pPr marL="228600" indent="-228600">
              <a:buAutoNum type="arabicPeriod"/>
            </a:pPr>
            <a:r>
              <a:rPr lang="en-US" b="1" dirty="0"/>
              <a:t>How will a disability or long-term condition impact on your placement?</a:t>
            </a:r>
            <a:r>
              <a:rPr lang="en-GB" dirty="0"/>
              <a:t> </a:t>
            </a:r>
            <a:endParaRPr lang="en-US" dirty="0"/>
          </a:p>
          <a:p>
            <a:pPr marL="228600" indent="-228600">
              <a:buAutoNum type="arabicPeriod"/>
            </a:pPr>
            <a:r>
              <a:rPr lang="en-US" b="1" dirty="0"/>
              <a:t>What support do you currently have in place for your studies to support you?</a:t>
            </a:r>
            <a:r>
              <a:rPr lang="en-GB" dirty="0"/>
              <a:t> </a:t>
            </a:r>
            <a:endParaRPr lang="en-US" dirty="0"/>
          </a:p>
          <a:p>
            <a:pPr marL="228600" indent="-228600">
              <a:buAutoNum type="arabicPeriod"/>
            </a:pPr>
            <a:r>
              <a:rPr lang="en-US" b="1" dirty="0"/>
              <a:t>Can this be used during your placement?</a:t>
            </a:r>
            <a:r>
              <a:rPr lang="en-GB" dirty="0"/>
              <a:t> </a:t>
            </a:r>
            <a:endParaRPr lang="en-US" dirty="0"/>
          </a:p>
          <a:p>
            <a:pPr marL="228600" indent="-228600">
              <a:buAutoNum type="arabicPeriod"/>
            </a:pPr>
            <a:r>
              <a:rPr lang="en-US" b="1" dirty="0"/>
              <a:t>What additional support will you require?</a:t>
            </a:r>
            <a:r>
              <a:rPr lang="en-GB" dirty="0"/>
              <a:t> </a:t>
            </a:r>
            <a:endParaRPr lang="en-US" dirty="0"/>
          </a:p>
        </p:txBody>
      </p:sp>
      <p:sp>
        <p:nvSpPr>
          <p:cNvPr id="4" name="Slide Number Placeholder 3"/>
          <p:cNvSpPr>
            <a:spLocks noGrp="1"/>
          </p:cNvSpPr>
          <p:nvPr>
            <p:ph type="sldNum" sz="quarter" idx="5"/>
          </p:nvPr>
        </p:nvSpPr>
        <p:spPr/>
        <p:txBody>
          <a:bodyPr/>
          <a:lstStyle/>
          <a:p>
            <a:fld id="{E30CDCE3-6E72-4405-A8CA-5EACA96CAB79}" type="slidenum">
              <a:rPr lang="en-GB" smtClean="0"/>
              <a:t>7</a:t>
            </a:fld>
            <a:endParaRPr lang="en-GB"/>
          </a:p>
        </p:txBody>
      </p:sp>
    </p:spTree>
    <p:extLst>
      <p:ext uri="{BB962C8B-B14F-4D97-AF65-F5344CB8AC3E}">
        <p14:creationId xmlns:p14="http://schemas.microsoft.com/office/powerpoint/2010/main" val="195655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Factors for you to think about when applying for a placement</a:t>
            </a:r>
          </a:p>
          <a:p>
            <a:r>
              <a:rPr lang="en-US" dirty="0">
                <a:ea typeface="Calibri"/>
                <a:cs typeface="Calibri"/>
              </a:rPr>
              <a:t>Do</a:t>
            </a:r>
            <a:r>
              <a:rPr lang="en-US" dirty="0"/>
              <a:t> you experience difficulties producing a written document due to spelling difficulties, structuring or formatting a document? Do you need some guidance on how to produce a CV or what information to include?</a:t>
            </a:r>
            <a:endParaRPr lang="en-US" dirty="0">
              <a:ea typeface="Calibri" panose="020F0502020204030204"/>
              <a:cs typeface="Calibri" panose="020F0502020204030204"/>
            </a:endParaRPr>
          </a:p>
          <a:p>
            <a:r>
              <a:rPr lang="en-US" dirty="0">
                <a:ea typeface="Calibri" panose="020F0502020204030204"/>
                <a:cs typeface="Calibri" panose="020F0502020204030204"/>
              </a:rPr>
              <a:t>When attending an interview, for example</a:t>
            </a:r>
            <a:r>
              <a:rPr lang="en-US" dirty="0"/>
              <a:t> do you need to visit the location ahead of the interview, do you need to pass on information about your support requirements ahead of an interview? do you need some guidance on interview protocol or information about the interview process ahead of time. Do you need to request extra time to process questions or undertake tasks. Would it be helpful to ask if you can take notes into the interview/make notes in the interview.</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8</a:t>
            </a:fld>
            <a:endParaRPr lang="en-GB"/>
          </a:p>
        </p:txBody>
      </p:sp>
    </p:spTree>
    <p:extLst>
      <p:ext uri="{BB962C8B-B14F-4D97-AF65-F5344CB8AC3E}">
        <p14:creationId xmlns:p14="http://schemas.microsoft.com/office/powerpoint/2010/main" val="87278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consider - if you have any parking requirements which can be met by the placement provider, is the parking close to the placement location, does your disability affect how long you are able to travel for, do you have some anxieties around travel? Can you independently access the work environment, are entrances and exits accessible for you, do you require lift access, do you require ergonomic furniture, do you require handrails, do you require accessible toilet facilities, can you access the food preparation or canteen facilities, are you impacted by sensory issues in a work environment such as noise levels, are you aware of the procedures for an evacuation and can you follow these, do you require a personal emergency evacuation plan?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30CDCE3-6E72-4405-A8CA-5EACA96CAB79}" type="slidenum">
              <a:rPr lang="en-GB" smtClean="0"/>
              <a:t>9</a:t>
            </a:fld>
            <a:endParaRPr lang="en-GB"/>
          </a:p>
        </p:txBody>
      </p:sp>
    </p:spTree>
    <p:extLst>
      <p:ext uri="{BB962C8B-B14F-4D97-AF65-F5344CB8AC3E}">
        <p14:creationId xmlns:p14="http://schemas.microsoft.com/office/powerpoint/2010/main" val="28625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00CB-6824-EE80-AA02-FF76977C1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13E21-9824-664D-3E50-B5B8C0E9C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7584E-3DCD-DFC9-DF1F-B401F88F2399}"/>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5" name="Footer Placeholder 4">
            <a:extLst>
              <a:ext uri="{FF2B5EF4-FFF2-40B4-BE49-F238E27FC236}">
                <a16:creationId xmlns:a16="http://schemas.microsoft.com/office/drawing/2014/main" id="{B46CB5EB-422C-3E1A-E4CF-B6EFF41C2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35560-9C70-D0DC-D0D9-CEB55AB9EC5B}"/>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3703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03C5-A8CC-6B56-848D-E27AB1572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FD187B-0E2B-6624-11F7-B9C55F410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38B66-6F28-EA67-B0FE-F084F3FD44A4}"/>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5" name="Footer Placeholder 4">
            <a:extLst>
              <a:ext uri="{FF2B5EF4-FFF2-40B4-BE49-F238E27FC236}">
                <a16:creationId xmlns:a16="http://schemas.microsoft.com/office/drawing/2014/main" id="{DEB0AA85-5FF9-F2AD-BF08-A290A6CF3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FF210-CFBD-6F14-E0B8-A0D16DAC550B}"/>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227793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E45027-653B-3E30-ABB6-4DEED5631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86EE5-4A07-AE80-FCF6-12A95A0988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BECC1-BF10-CBD2-6E98-D25BD6A1492B}"/>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5" name="Footer Placeholder 4">
            <a:extLst>
              <a:ext uri="{FF2B5EF4-FFF2-40B4-BE49-F238E27FC236}">
                <a16:creationId xmlns:a16="http://schemas.microsoft.com/office/drawing/2014/main" id="{1F582B04-9D6E-6CE6-11F2-B01C9242B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DCCF9-E80F-84CA-C240-A6FB6114B015}"/>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172595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84D4-1018-54A8-D340-75B39272A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E70E1-31F0-96D5-1E8A-C35C846358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E1E53-2B82-B62C-C5F7-90B5E064656D}"/>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5" name="Footer Placeholder 4">
            <a:extLst>
              <a:ext uri="{FF2B5EF4-FFF2-40B4-BE49-F238E27FC236}">
                <a16:creationId xmlns:a16="http://schemas.microsoft.com/office/drawing/2014/main" id="{89E04161-40B8-739F-DC9E-37662DBF5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6B8F8-E089-C0F9-FFA6-439FC7801F4F}"/>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4176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24B7-728E-0021-6CD7-44156A96F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A072C-1A6C-ED8D-94D8-5D02697357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C8805-A759-4692-BE48-D65CBCA2EF99}"/>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5" name="Footer Placeholder 4">
            <a:extLst>
              <a:ext uri="{FF2B5EF4-FFF2-40B4-BE49-F238E27FC236}">
                <a16:creationId xmlns:a16="http://schemas.microsoft.com/office/drawing/2014/main" id="{7281EE7C-0555-B0A8-CB71-E0AA3E100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5ABAF-C620-12C2-B36B-837800CE76D7}"/>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351880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B260-F303-FDB9-A054-4D9FCA3D8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FF422-E154-1C48-A73E-DA4426E213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C80342-D8FD-57C2-3432-8FED01C08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8C714A-0167-C033-94E9-3E53D250A539}"/>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6" name="Footer Placeholder 5">
            <a:extLst>
              <a:ext uri="{FF2B5EF4-FFF2-40B4-BE49-F238E27FC236}">
                <a16:creationId xmlns:a16="http://schemas.microsoft.com/office/drawing/2014/main" id="{07693119-C9C5-CAC7-6042-0AE17D161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1C322-70E4-AFAD-E30E-FF449E1B02FF}"/>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201160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58F2-AEDE-87A0-148B-8B84346798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1756A-92AF-D30B-0345-8C21C21FE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923E6-9BB4-A2FC-4396-12DA2D919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FD72E4-EF7F-C9F1-58E8-52D433295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437C0-5A85-CFA9-C8DA-1828DD409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4BA98-E56B-184B-4885-290DEDB606BB}"/>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8" name="Footer Placeholder 7">
            <a:extLst>
              <a:ext uri="{FF2B5EF4-FFF2-40B4-BE49-F238E27FC236}">
                <a16:creationId xmlns:a16="http://schemas.microsoft.com/office/drawing/2014/main" id="{8275C5FA-C598-639E-6D76-676825BAC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4FAAF5-80AF-455E-2146-B48D4BE3BC84}"/>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404044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C26C-8129-EE53-2533-C853E2AF8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D8D46E-5CB2-D567-F3F0-EE9A6C256C51}"/>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4" name="Footer Placeholder 3">
            <a:extLst>
              <a:ext uri="{FF2B5EF4-FFF2-40B4-BE49-F238E27FC236}">
                <a16:creationId xmlns:a16="http://schemas.microsoft.com/office/drawing/2014/main" id="{A98F31D2-3908-DD42-2616-5F8AA08B0D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00441C-83A0-3454-F4F1-2937D2238F67}"/>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347804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3F888-224F-19F3-6E70-7213E3CFA955}"/>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3" name="Footer Placeholder 2">
            <a:extLst>
              <a:ext uri="{FF2B5EF4-FFF2-40B4-BE49-F238E27FC236}">
                <a16:creationId xmlns:a16="http://schemas.microsoft.com/office/drawing/2014/main" id="{8A06450F-6F77-3CE7-9ED5-12AE2DA72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FB5A50-56EE-E8AE-32ED-44AE05C5F1A9}"/>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210218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B13F-10E7-3299-3856-FFDF2234B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E2E52-6E0F-B715-E0C8-99DA38318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B3D991-D022-B30D-43E9-D44BB1383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A10B2-B90F-39C2-BA0D-8B11CD47F276}"/>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6" name="Footer Placeholder 5">
            <a:extLst>
              <a:ext uri="{FF2B5EF4-FFF2-40B4-BE49-F238E27FC236}">
                <a16:creationId xmlns:a16="http://schemas.microsoft.com/office/drawing/2014/main" id="{0971E246-8A69-4EAD-3DC5-74CF3991B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54DD6-0A64-A8F1-6AF8-418500DE0079}"/>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160468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96FC-A180-41AE-9F58-D0620BAA4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E734B-8B1D-D228-00A6-226560004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14553D-BC09-CDE1-FAE2-35E6A089F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C4EC0A-E68E-D4D5-2B2C-6D2058B311E1}"/>
              </a:ext>
            </a:extLst>
          </p:cNvPr>
          <p:cNvSpPr>
            <a:spLocks noGrp="1"/>
          </p:cNvSpPr>
          <p:nvPr>
            <p:ph type="dt" sz="half" idx="10"/>
          </p:nvPr>
        </p:nvSpPr>
        <p:spPr/>
        <p:txBody>
          <a:bodyPr/>
          <a:lstStyle/>
          <a:p>
            <a:fld id="{B43A5F35-3922-4A7D-874B-6871BED773FF}" type="datetimeFigureOut">
              <a:rPr lang="en-US" smtClean="0"/>
              <a:t>7/25/2024</a:t>
            </a:fld>
            <a:endParaRPr lang="en-US"/>
          </a:p>
        </p:txBody>
      </p:sp>
      <p:sp>
        <p:nvSpPr>
          <p:cNvPr id="6" name="Footer Placeholder 5">
            <a:extLst>
              <a:ext uri="{FF2B5EF4-FFF2-40B4-BE49-F238E27FC236}">
                <a16:creationId xmlns:a16="http://schemas.microsoft.com/office/drawing/2014/main" id="{A7FBEC2D-7EB8-E234-B828-0AC9AB2BD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9D005-73EB-1A3B-E73B-E08F50F41855}"/>
              </a:ext>
            </a:extLst>
          </p:cNvPr>
          <p:cNvSpPr>
            <a:spLocks noGrp="1"/>
          </p:cNvSpPr>
          <p:nvPr>
            <p:ph type="sldNum" sz="quarter" idx="12"/>
          </p:nvPr>
        </p:nvSpPr>
        <p:spPr/>
        <p:txBody>
          <a:bodyPr/>
          <a:lstStyle/>
          <a:p>
            <a:fld id="{53AC3142-7AC9-4933-BC19-C37A0562A539}" type="slidenum">
              <a:rPr lang="en-US" smtClean="0"/>
              <a:t>‹#›</a:t>
            </a:fld>
            <a:endParaRPr lang="en-US"/>
          </a:p>
        </p:txBody>
      </p:sp>
    </p:spTree>
    <p:extLst>
      <p:ext uri="{BB962C8B-B14F-4D97-AF65-F5344CB8AC3E}">
        <p14:creationId xmlns:p14="http://schemas.microsoft.com/office/powerpoint/2010/main" val="131266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D84B4-CE91-3B43-651D-7146CED62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8FCA6A-A6F5-A1F5-3D84-F75EE0C20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54ADF-FDB6-8FE8-B2B3-CC896BFCF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A5F35-3922-4A7D-874B-6871BED773FF}" type="datetimeFigureOut">
              <a:rPr lang="en-US" smtClean="0"/>
              <a:t>7/25/2024</a:t>
            </a:fld>
            <a:endParaRPr lang="en-US"/>
          </a:p>
        </p:txBody>
      </p:sp>
      <p:sp>
        <p:nvSpPr>
          <p:cNvPr id="5" name="Footer Placeholder 4">
            <a:extLst>
              <a:ext uri="{FF2B5EF4-FFF2-40B4-BE49-F238E27FC236}">
                <a16:creationId xmlns:a16="http://schemas.microsoft.com/office/drawing/2014/main" id="{85F66CCD-4B60-0BB6-CA18-2013D6D68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078937-B65B-1953-AD49-3395DB59D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C3142-7AC9-4933-BC19-C37A0562A539}" type="slidenum">
              <a:rPr lang="en-US" smtClean="0"/>
              <a:t>‹#›</a:t>
            </a:fld>
            <a:endParaRPr lang="en-US"/>
          </a:p>
        </p:txBody>
      </p:sp>
    </p:spTree>
    <p:extLst>
      <p:ext uri="{BB962C8B-B14F-4D97-AF65-F5344CB8AC3E}">
        <p14:creationId xmlns:p14="http://schemas.microsoft.com/office/powerpoint/2010/main" val="410055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BbyOVXrTmFQ?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B89ggynrMIY?feature=oembed" TargetMode="External"/><Relationship Id="rId5" Type="http://schemas.openxmlformats.org/officeDocument/2006/relationships/image" Target="../media/image9.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V_sMO1IBlFs?feature=oembed" TargetMode="External"/><Relationship Id="rId5" Type="http://schemas.openxmlformats.org/officeDocument/2006/relationships/image" Target="../media/image5.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oz0aCnHkPhE?feature=oembed" TargetMode="External"/><Relationship Id="rId5" Type="http://schemas.openxmlformats.org/officeDocument/2006/relationships/image" Target="../media/image9.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bWJzswKQ2nA?feature=oembed" TargetMode="External"/><Relationship Id="rId5" Type="http://schemas.openxmlformats.org/officeDocument/2006/relationships/image" Target="../media/image5.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sEsOHoiIZMs?feature=oembed" TargetMode="External"/><Relationship Id="rId5" Type="http://schemas.openxmlformats.org/officeDocument/2006/relationships/image" Target="../media/image9.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MfGugZjI7b4?feature=oembed" TargetMode="External"/><Relationship Id="rId5" Type="http://schemas.openxmlformats.org/officeDocument/2006/relationships/image" Target="../media/image9.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GzVIqDjyfs8?feature=oembed"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QJIL7gfLEuM?feature=oembed"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hyperlink" Target="https://myplusstudentsclub.com/" TargetMode="External"/><Relationship Id="rId3" Type="http://schemas.openxmlformats.org/officeDocument/2006/relationships/notesSlide" Target="../notesSlides/notesSlide18.xml"/><Relationship Id="rId7" Type="http://schemas.openxmlformats.org/officeDocument/2006/relationships/hyperlink" Target="https://imageautism.com/" TargetMode="External"/><Relationship Id="rId2" Type="http://schemas.openxmlformats.org/officeDocument/2006/relationships/slideLayout" Target="../slideLayouts/slideLayout2.xml"/><Relationship Id="rId1" Type="http://schemas.openxmlformats.org/officeDocument/2006/relationships/video" Target="https://www.youtube.com/embed/BSXL7bBMBgg?feature=oembed" TargetMode="External"/><Relationship Id="rId6" Type="http://schemas.openxmlformats.org/officeDocument/2006/relationships/hyperlink" Target="https://students.hud.ac.uk/help/disability/register/" TargetMode="External"/><Relationship Id="rId5" Type="http://schemas.openxmlformats.org/officeDocument/2006/relationships/hyperlink" Target="https://www.hud.ac.uk/media/assets/document/maps/AccessibleCampusMapFINALNOV22.pdf" TargetMode="External"/><Relationship Id="rId4" Type="http://schemas.openxmlformats.org/officeDocument/2006/relationships/hyperlink" Target="https://hud.eu.qualtrics.com/jfe/form/SV_7WIBcA0fytmOz1c"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7wX2F8LEy7E?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5M_DBLZhXE?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53RqSmoQO70?feature=oembed"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srgVcA2jDUg?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tMM7GaJKZGE?feature=oembed" TargetMode="External"/><Relationship Id="rId5" Type="http://schemas.openxmlformats.org/officeDocument/2006/relationships/image" Target="../media/image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occjCiJNVFg?feature=oembed" TargetMode="Externa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hyperlink" Target="https://hudac-my.sharepoint.com/:w:/r/personal/c_aydogan_hud_ac_uk/Documents/Template%20to%20review%20the%20recommendations%20for%20support%20before.docx?d=w7e7ae9700bed424181f74545c71711e3&amp;csf=1&amp;web=1&amp;e=CoNUI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OeHhuXgtkIk?feature=oembed" TargetMode="External"/><Relationship Id="rId5" Type="http://schemas.openxmlformats.org/officeDocument/2006/relationships/image" Target="../media/image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8KoTdMgW1io?feature=oembed" TargetMode="External"/><Relationship Id="rId5" Type="http://schemas.openxmlformats.org/officeDocument/2006/relationships/image" Target="../media/image9.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1026632" y="1095129"/>
            <a:ext cx="6722201" cy="2506909"/>
          </a:xfrm>
        </p:spPr>
        <p:txBody>
          <a:bodyPr>
            <a:noAutofit/>
          </a:bodyPr>
          <a:lstStyle/>
          <a:p>
            <a:pPr algn="l"/>
            <a:r>
              <a:rPr lang="en-GB" sz="8000" b="1" i="0" dirty="0">
                <a:ln w="12700">
                  <a:solidFill>
                    <a:srgbClr val="003976"/>
                  </a:solidFill>
                </a:ln>
                <a:solidFill>
                  <a:srgbClr val="003976"/>
                </a:solidFill>
                <a:latin typeface="Foco" panose="020B0504050202020203" pitchFamily="34" charset="0"/>
                <a:cs typeface="Foco" panose="020B0504050202020203" pitchFamily="34" charset="0"/>
              </a:rPr>
              <a:t>PLACEMENT</a:t>
            </a:r>
            <a:br>
              <a:rPr lang="en-GB" sz="8000" b="1" i="0" dirty="0">
                <a:ln w="12700">
                  <a:solidFill>
                    <a:srgbClr val="003976"/>
                  </a:solidFill>
                </a:ln>
                <a:solidFill>
                  <a:srgbClr val="003976"/>
                </a:solidFill>
                <a:latin typeface="Foco" panose="020B0504050202020203" pitchFamily="34" charset="0"/>
                <a:cs typeface="Foco" panose="020B0504050202020203" pitchFamily="34" charset="0"/>
              </a:rPr>
            </a:br>
            <a:r>
              <a:rPr lang="en-GB" sz="8000" b="1" i="0" cap="none" spc="50" dirty="0">
                <a:ln w="381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8000" b="1" dirty="0">
              <a:ln w="12700">
                <a:solidFill>
                  <a:schemeClr val="tx1"/>
                </a:solidFill>
              </a:ln>
              <a:solidFill>
                <a:srgbClr val="003976"/>
              </a:solidFill>
              <a:latin typeface="Foco" panose="020B0504050202020203" pitchFamily="34" charset="0"/>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1138143" y="3602038"/>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Online Media 4" title="Disability Placement Guide - Video 1">
            <a:hlinkClick r:id="" action="ppaction://media"/>
            <a:extLst>
              <a:ext uri="{FF2B5EF4-FFF2-40B4-BE49-F238E27FC236}">
                <a16:creationId xmlns:a16="http://schemas.microsoft.com/office/drawing/2014/main" id="{DFD4B708-444A-6123-2E27-ED8A01A4F935}"/>
              </a:ext>
            </a:extLst>
          </p:cNvPr>
          <p:cNvPicPr>
            <a:picLocks noRot="1" noChangeAspect="1"/>
          </p:cNvPicPr>
          <p:nvPr>
            <a:videoFile r:link="rId1"/>
          </p:nvPr>
        </p:nvPicPr>
        <p:blipFill>
          <a:blip r:embed="rId6"/>
          <a:stretch>
            <a:fillRect/>
          </a:stretch>
        </p:blipFill>
        <p:spPr>
          <a:xfrm>
            <a:off x="7450695" y="2034746"/>
            <a:ext cx="4191388" cy="2345726"/>
          </a:xfrm>
          <a:prstGeom prst="rect">
            <a:avLst/>
          </a:prstGeom>
        </p:spPr>
      </p:pic>
    </p:spTree>
    <p:extLst>
      <p:ext uri="{BB962C8B-B14F-4D97-AF65-F5344CB8AC3E}">
        <p14:creationId xmlns:p14="http://schemas.microsoft.com/office/powerpoint/2010/main" val="1333545431"/>
      </p:ext>
    </p:extLst>
  </p:cSld>
  <p:clrMapOvr>
    <a:masterClrMapping/>
  </p:clrMapOvr>
  <mc:AlternateContent xmlns:mc="http://schemas.openxmlformats.org/markup-compatibility/2006" xmlns:p14="http://schemas.microsoft.com/office/powerpoint/2010/main">
    <mc:Choice Requires="p14">
      <p:transition spd="slow" p14:dur="2000" advTm="9653"/>
    </mc:Choice>
    <mc:Fallback xmlns="">
      <p:transition spd="slow" advTm="96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47666" y="701073"/>
            <a:ext cx="7019705"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02883" y="88713"/>
            <a:ext cx="6825083" cy="1369547"/>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p:txBody>
          <a:bodyPr/>
          <a:lstStyle/>
          <a:p>
            <a:r>
              <a:rPr lang="en-GB" b="1">
                <a:solidFill>
                  <a:schemeClr val="accent1">
                    <a:lumMod val="75000"/>
                  </a:schemeClr>
                </a:solidFill>
                <a:latin typeface="Arial"/>
                <a:cs typeface="Arial"/>
              </a:rPr>
              <a:t>Factors to consider </a:t>
            </a:r>
          </a:p>
        </p:txBody>
      </p:sp>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640711" y="230188"/>
            <a:ext cx="2342945"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105243" y="1718097"/>
            <a:ext cx="7435735" cy="4677241"/>
          </a:xfrm>
        </p:spPr>
        <p:txBody>
          <a:bodyPr vert="horz" lIns="91440" tIns="45720" rIns="91440" bIns="45720" rtlCol="0" anchor="t">
            <a:noAutofit/>
          </a:bodyPr>
          <a:lstStyle/>
          <a:p>
            <a:pPr marL="0" indent="0">
              <a:buNone/>
            </a:pPr>
            <a:r>
              <a:rPr lang="en-US" sz="2400" b="1" dirty="0">
                <a:solidFill>
                  <a:srgbClr val="2F5496"/>
                </a:solidFill>
                <a:latin typeface="Arial"/>
                <a:cs typeface="Arial"/>
              </a:rPr>
              <a:t>Provision of specialist equipment</a:t>
            </a:r>
            <a:endParaRPr lang="en-US" sz="2400" dirty="0">
              <a:solidFill>
                <a:srgbClr val="2F5496"/>
              </a:solidFill>
              <a:latin typeface="Arial"/>
              <a:cs typeface="Arial"/>
            </a:endParaRPr>
          </a:p>
          <a:p>
            <a:pPr>
              <a:buFont typeface="Wingdings"/>
              <a:buChar char="Ø"/>
            </a:pPr>
            <a:r>
              <a:rPr lang="en-US" sz="2400" dirty="0">
                <a:solidFill>
                  <a:srgbClr val="2F5496"/>
                </a:solidFill>
                <a:latin typeface="Arial"/>
                <a:cs typeface="Arial"/>
              </a:rPr>
              <a:t>Assistive software – such as read aloud, magnification, dictation etc.</a:t>
            </a:r>
          </a:p>
          <a:p>
            <a:pPr>
              <a:buFont typeface="Wingdings"/>
              <a:buChar char="Ø"/>
            </a:pPr>
            <a:r>
              <a:rPr lang="en-US" sz="2400" dirty="0">
                <a:solidFill>
                  <a:srgbClr val="2F5496"/>
                </a:solidFill>
                <a:latin typeface="Arial"/>
                <a:cs typeface="Arial"/>
              </a:rPr>
              <a:t>Lightweight laptop</a:t>
            </a:r>
          </a:p>
          <a:p>
            <a:pPr>
              <a:buFont typeface="Wingdings"/>
              <a:buChar char="Ø"/>
            </a:pPr>
            <a:r>
              <a:rPr lang="en-US" sz="2400" dirty="0">
                <a:solidFill>
                  <a:srgbClr val="2F5496"/>
                </a:solidFill>
                <a:latin typeface="Arial"/>
                <a:cs typeface="Arial"/>
              </a:rPr>
              <a:t>Adapted mouse, keyboard</a:t>
            </a:r>
          </a:p>
          <a:p>
            <a:pPr>
              <a:buFont typeface="Wingdings"/>
              <a:buChar char="Ø"/>
            </a:pPr>
            <a:endParaRPr lang="en-US" sz="2400" dirty="0">
              <a:solidFill>
                <a:srgbClr val="2F5496"/>
              </a:solidFill>
              <a:latin typeface="Arial"/>
              <a:cs typeface="Arial"/>
            </a:endParaRPr>
          </a:p>
          <a:p>
            <a:pPr marL="0" indent="0">
              <a:buNone/>
            </a:pPr>
            <a:r>
              <a:rPr lang="en-US" sz="2400" b="1" dirty="0">
                <a:solidFill>
                  <a:srgbClr val="2F5496"/>
                </a:solidFill>
                <a:latin typeface="Arial"/>
                <a:cs typeface="Arial"/>
              </a:rPr>
              <a:t>Communication requirements</a:t>
            </a:r>
            <a:endParaRPr lang="en-US" sz="2400" dirty="0">
              <a:solidFill>
                <a:srgbClr val="2F5496"/>
              </a:solidFill>
              <a:latin typeface="Arial"/>
              <a:cs typeface="Arial"/>
            </a:endParaRPr>
          </a:p>
          <a:p>
            <a:pPr>
              <a:buFont typeface="Wingdings"/>
              <a:buChar char="Ø"/>
            </a:pPr>
            <a:r>
              <a:rPr lang="en-US" sz="2400" dirty="0">
                <a:solidFill>
                  <a:srgbClr val="2F5496"/>
                </a:solidFill>
                <a:latin typeface="Arial"/>
                <a:cs typeface="Arial"/>
              </a:rPr>
              <a:t>Guidelines for your work</a:t>
            </a:r>
          </a:p>
          <a:p>
            <a:pPr>
              <a:buFont typeface="Wingdings"/>
              <a:buChar char="Ø"/>
            </a:pPr>
            <a:r>
              <a:rPr lang="en-US" sz="2400" dirty="0">
                <a:solidFill>
                  <a:srgbClr val="2F5496"/>
                </a:solidFill>
                <a:latin typeface="Arial"/>
                <a:cs typeface="Arial"/>
              </a:rPr>
              <a:t>Line management</a:t>
            </a:r>
          </a:p>
          <a:p>
            <a:pPr>
              <a:buFont typeface="Wingdings"/>
              <a:buChar char="Ø"/>
            </a:pPr>
            <a:r>
              <a:rPr lang="en-US" sz="2400" dirty="0">
                <a:solidFill>
                  <a:srgbClr val="2F5496"/>
                </a:solidFill>
                <a:latin typeface="Arial"/>
                <a:cs typeface="Arial"/>
              </a:rPr>
              <a:t>How to access additional advice                                         and guidance</a:t>
            </a:r>
          </a:p>
          <a:p>
            <a:pPr marL="0" indent="0">
              <a:buNone/>
            </a:pPr>
            <a:endParaRPr lang="en-US" sz="2400" b="1" dirty="0">
              <a:solidFill>
                <a:srgbClr val="2F5496"/>
              </a:solidFill>
              <a:latin typeface="Arial"/>
              <a:cs typeface="Arial"/>
            </a:endParaRPr>
          </a:p>
          <a:p>
            <a:pPr marL="0" indent="0">
              <a:buNone/>
            </a:pPr>
            <a:endParaRPr lang="en-US" sz="1200" dirty="0">
              <a:solidFill>
                <a:srgbClr val="2F5496"/>
              </a:solidFill>
              <a:latin typeface="Arial"/>
              <a:cs typeface="Arial"/>
            </a:endParaRPr>
          </a:p>
          <a:p>
            <a:pPr>
              <a:buFont typeface="Wingdings" panose="020B0604020202020204" pitchFamily="34" charset="0"/>
              <a:buChar char="Ø"/>
            </a:pPr>
            <a:endParaRPr lang="en-GB" sz="4000" dirty="0">
              <a:ea typeface="Calibri"/>
              <a:cs typeface="Calibri"/>
            </a:endParaRPr>
          </a:p>
        </p:txBody>
      </p:sp>
      <p:pic>
        <p:nvPicPr>
          <p:cNvPr id="10" name="Picture 9" descr="Teamwork concept vector illustration, cartoon tiny people team work together, connect figures, business idea and partnership isolated on white Teamwork concept vector illustration. Cartoon tiny people team work together, brainstorming on business problem task, partner characters connect figures. Business idea, partnership isolated on white cartoon characters office stock illustrations">
            <a:extLst>
              <a:ext uri="{FF2B5EF4-FFF2-40B4-BE49-F238E27FC236}">
                <a16:creationId xmlns:a16="http://schemas.microsoft.com/office/drawing/2014/main" id="{93258C90-A8B4-B19A-466B-861AFDD1E782}"/>
              </a:ext>
            </a:extLst>
          </p:cNvPr>
          <p:cNvPicPr>
            <a:picLocks noChangeAspect="1"/>
          </p:cNvPicPr>
          <p:nvPr/>
        </p:nvPicPr>
        <p:blipFill>
          <a:blip r:embed="rId4"/>
          <a:stretch>
            <a:fillRect/>
          </a:stretch>
        </p:blipFill>
        <p:spPr>
          <a:xfrm>
            <a:off x="6096828" y="2932112"/>
            <a:ext cx="5829300" cy="3533775"/>
          </a:xfrm>
          <a:prstGeom prst="rect">
            <a:avLst/>
          </a:prstGeom>
        </p:spPr>
      </p:pic>
      <p:pic>
        <p:nvPicPr>
          <p:cNvPr id="3" name="Online Media 2" title="Disability Placement Guide - Video 10">
            <a:hlinkClick r:id="" action="ppaction://media"/>
            <a:extLst>
              <a:ext uri="{FF2B5EF4-FFF2-40B4-BE49-F238E27FC236}">
                <a16:creationId xmlns:a16="http://schemas.microsoft.com/office/drawing/2014/main" id="{CECFA76B-EB53-5296-AC7A-C798380069B5}"/>
              </a:ext>
            </a:extLst>
          </p:cNvPr>
          <p:cNvPicPr>
            <a:picLocks noRot="1" noChangeAspect="1"/>
          </p:cNvPicPr>
          <p:nvPr>
            <a:videoFile r:link="rId1"/>
          </p:nvPr>
        </p:nvPicPr>
        <p:blipFill>
          <a:blip r:embed="rId5"/>
          <a:stretch>
            <a:fillRect/>
          </a:stretch>
        </p:blipFill>
        <p:spPr>
          <a:xfrm>
            <a:off x="6716939" y="1458686"/>
            <a:ext cx="4594452" cy="2601685"/>
          </a:xfrm>
          <a:prstGeom prst="rect">
            <a:avLst/>
          </a:prstGeom>
        </p:spPr>
      </p:pic>
    </p:spTree>
    <p:extLst>
      <p:ext uri="{BB962C8B-B14F-4D97-AF65-F5344CB8AC3E}">
        <p14:creationId xmlns:p14="http://schemas.microsoft.com/office/powerpoint/2010/main" val="3074553079"/>
      </p:ext>
    </p:extLst>
  </p:cSld>
  <p:clrMapOvr>
    <a:masterClrMapping/>
  </p:clrMapOvr>
  <mc:AlternateContent xmlns:mc="http://schemas.openxmlformats.org/markup-compatibility/2006" xmlns:p14="http://schemas.microsoft.com/office/powerpoint/2010/main">
    <mc:Choice Requires="p14">
      <p:transition spd="slow" p14:dur="2000" advTm="90097"/>
    </mc:Choice>
    <mc:Fallback xmlns="">
      <p:transition spd="slow" advTm="9009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47666" y="701073"/>
            <a:ext cx="7019705"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02883" y="88713"/>
            <a:ext cx="6825083" cy="1369547"/>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194953" y="276060"/>
            <a:ext cx="10515600" cy="1325563"/>
          </a:xfrm>
        </p:spPr>
        <p:txBody>
          <a:bodyPr/>
          <a:lstStyle/>
          <a:p>
            <a:r>
              <a:rPr lang="en-GB" b="1">
                <a:solidFill>
                  <a:schemeClr val="accent1">
                    <a:lumMod val="75000"/>
                  </a:schemeClr>
                </a:solidFill>
                <a:latin typeface="Arial"/>
                <a:cs typeface="Arial"/>
              </a:rPr>
              <a:t>Factors to consider </a:t>
            </a:r>
          </a:p>
        </p:txBody>
      </p:sp>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561689" y="230188"/>
            <a:ext cx="2421967"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114535" y="1727389"/>
            <a:ext cx="9290929" cy="7297778"/>
          </a:xfrm>
        </p:spPr>
        <p:txBody>
          <a:bodyPr vert="horz" lIns="91440" tIns="45720" rIns="91440" bIns="45720" rtlCol="0" anchor="t">
            <a:noAutofit/>
          </a:bodyPr>
          <a:lstStyle/>
          <a:p>
            <a:pPr marL="0" indent="0">
              <a:buNone/>
            </a:pPr>
            <a:endParaRPr lang="en-US" sz="2400">
              <a:solidFill>
                <a:srgbClr val="2F5496"/>
              </a:solidFill>
              <a:latin typeface="Arial"/>
              <a:cs typeface="Arial"/>
            </a:endParaRPr>
          </a:p>
          <a:p>
            <a:pPr marL="0" indent="0">
              <a:buNone/>
            </a:pPr>
            <a:r>
              <a:rPr lang="en-US" sz="2400" b="1">
                <a:solidFill>
                  <a:srgbClr val="2F5496"/>
                </a:solidFill>
                <a:latin typeface="Arial"/>
                <a:cs typeface="Arial"/>
              </a:rPr>
              <a:t>Working hours and workload</a:t>
            </a:r>
            <a:endParaRPr lang="en-US" sz="2400">
              <a:solidFill>
                <a:srgbClr val="2F5496"/>
              </a:solidFill>
              <a:latin typeface="Arial"/>
              <a:cs typeface="Arial"/>
            </a:endParaRPr>
          </a:p>
          <a:p>
            <a:pPr>
              <a:buFont typeface="Wingdings"/>
              <a:buChar char="Ø"/>
            </a:pPr>
            <a:r>
              <a:rPr lang="en-US" sz="2400">
                <a:solidFill>
                  <a:srgbClr val="2F5496"/>
                </a:solidFill>
                <a:latin typeface="Arial"/>
                <a:cs typeface="Arial"/>
              </a:rPr>
              <a:t>Start and finish times</a:t>
            </a:r>
          </a:p>
          <a:p>
            <a:pPr>
              <a:buFont typeface="Wingdings"/>
              <a:buChar char="Ø"/>
            </a:pPr>
            <a:r>
              <a:rPr lang="en-US" sz="2400">
                <a:solidFill>
                  <a:srgbClr val="2F5496"/>
                </a:solidFill>
                <a:latin typeface="Arial"/>
                <a:cs typeface="Arial"/>
              </a:rPr>
              <a:t>Length of shifts or working hours</a:t>
            </a:r>
          </a:p>
          <a:p>
            <a:pPr>
              <a:buFont typeface="Wingdings"/>
              <a:buChar char="Ø"/>
            </a:pPr>
            <a:r>
              <a:rPr lang="en-US" sz="2400">
                <a:solidFill>
                  <a:srgbClr val="2F5496"/>
                </a:solidFill>
                <a:latin typeface="Arial"/>
                <a:cs typeface="Arial"/>
              </a:rPr>
              <a:t>Length of the placement</a:t>
            </a:r>
          </a:p>
          <a:p>
            <a:pPr>
              <a:buFont typeface="Wingdings"/>
              <a:buChar char="Ø"/>
            </a:pPr>
            <a:r>
              <a:rPr lang="en-US" sz="2400">
                <a:solidFill>
                  <a:srgbClr val="2F5496"/>
                </a:solidFill>
                <a:latin typeface="Arial"/>
                <a:cs typeface="Arial"/>
              </a:rPr>
              <a:t>Management of workload</a:t>
            </a:r>
          </a:p>
          <a:p>
            <a:pPr>
              <a:buFont typeface="Wingdings"/>
              <a:buChar char="Ø"/>
            </a:pPr>
            <a:r>
              <a:rPr lang="en-US" sz="2400">
                <a:solidFill>
                  <a:srgbClr val="2F5496"/>
                </a:solidFill>
                <a:latin typeface="Arial"/>
                <a:cs typeface="Arial"/>
              </a:rPr>
              <a:t>Management of any medication</a:t>
            </a:r>
          </a:p>
          <a:p>
            <a:pPr marL="0" indent="0">
              <a:buNone/>
            </a:pPr>
            <a:endParaRPr lang="en-US" sz="2400">
              <a:solidFill>
                <a:srgbClr val="2F5496"/>
              </a:solidFill>
              <a:latin typeface="Arial"/>
              <a:cs typeface="Arial"/>
            </a:endParaRPr>
          </a:p>
          <a:p>
            <a:pPr marL="0" indent="0">
              <a:buNone/>
            </a:pPr>
            <a:r>
              <a:rPr lang="en-US" sz="2400" b="1">
                <a:solidFill>
                  <a:srgbClr val="2F5496"/>
                </a:solidFill>
                <a:latin typeface="Arial"/>
                <a:cs typeface="Arial"/>
              </a:rPr>
              <a:t>Support worker requirements</a:t>
            </a:r>
            <a:endParaRPr lang="en-US" sz="2400">
              <a:solidFill>
                <a:srgbClr val="2F5496"/>
              </a:solidFill>
              <a:latin typeface="Arial"/>
              <a:cs typeface="Arial"/>
            </a:endParaRPr>
          </a:p>
          <a:p>
            <a:pPr>
              <a:buFont typeface="Wingdings"/>
              <a:buChar char="Ø"/>
            </a:pPr>
            <a:endParaRPr lang="en-US" sz="1200">
              <a:solidFill>
                <a:srgbClr val="2F5496"/>
              </a:solidFill>
              <a:latin typeface="Arial"/>
              <a:cs typeface="Arial"/>
            </a:endParaRPr>
          </a:p>
          <a:p>
            <a:pPr marL="0" indent="0">
              <a:buNone/>
            </a:pPr>
            <a:endParaRPr lang="en-US" sz="1200">
              <a:solidFill>
                <a:srgbClr val="2F5496"/>
              </a:solidFill>
              <a:latin typeface="Arial"/>
              <a:cs typeface="Arial"/>
            </a:endParaRPr>
          </a:p>
          <a:p>
            <a:pPr>
              <a:buFont typeface="Wingdings" panose="020B0604020202020204" pitchFamily="34" charset="0"/>
              <a:buChar char="Ø"/>
            </a:pPr>
            <a:endParaRPr lang="en-GB" sz="4000">
              <a:ea typeface="Calibri"/>
              <a:cs typeface="Calibri"/>
            </a:endParaRPr>
          </a:p>
        </p:txBody>
      </p:sp>
      <p:pic>
        <p:nvPicPr>
          <p:cNvPr id="10" name="Picture 9" descr="Teamwork concept vector illustration, cartoon tiny people team work together, connect figures, business idea and partnership isolated on white Teamwork concept vector illustration. Cartoon tiny people team work together, brainstorming on business problem task, partner characters connect figures. Business idea, partnership isolated on white cartoon characters office stock illustrations">
            <a:extLst>
              <a:ext uri="{FF2B5EF4-FFF2-40B4-BE49-F238E27FC236}">
                <a16:creationId xmlns:a16="http://schemas.microsoft.com/office/drawing/2014/main" id="{93258C90-A8B4-B19A-466B-861AFDD1E782}"/>
              </a:ext>
            </a:extLst>
          </p:cNvPr>
          <p:cNvPicPr>
            <a:picLocks noChangeAspect="1"/>
          </p:cNvPicPr>
          <p:nvPr/>
        </p:nvPicPr>
        <p:blipFill>
          <a:blip r:embed="rId4"/>
          <a:stretch>
            <a:fillRect/>
          </a:stretch>
        </p:blipFill>
        <p:spPr>
          <a:xfrm>
            <a:off x="6096828" y="2932112"/>
            <a:ext cx="5829300" cy="3533775"/>
          </a:xfrm>
          <a:prstGeom prst="rect">
            <a:avLst/>
          </a:prstGeom>
        </p:spPr>
      </p:pic>
      <p:pic>
        <p:nvPicPr>
          <p:cNvPr id="3" name="Online Media 2" title="Disability Placement Guide - Video 11">
            <a:hlinkClick r:id="" action="ppaction://media"/>
            <a:extLst>
              <a:ext uri="{FF2B5EF4-FFF2-40B4-BE49-F238E27FC236}">
                <a16:creationId xmlns:a16="http://schemas.microsoft.com/office/drawing/2014/main" id="{284C7F5B-5BB5-159B-B24A-E226774405E6}"/>
              </a:ext>
            </a:extLst>
          </p:cNvPr>
          <p:cNvPicPr>
            <a:picLocks noRot="1" noChangeAspect="1"/>
          </p:cNvPicPr>
          <p:nvPr>
            <a:videoFile r:link="rId1"/>
          </p:nvPr>
        </p:nvPicPr>
        <p:blipFill>
          <a:blip r:embed="rId5"/>
          <a:stretch>
            <a:fillRect/>
          </a:stretch>
        </p:blipFill>
        <p:spPr>
          <a:xfrm>
            <a:off x="5628367" y="2939143"/>
            <a:ext cx="6303510" cy="3526971"/>
          </a:xfrm>
          <a:prstGeom prst="rect">
            <a:avLst/>
          </a:prstGeom>
        </p:spPr>
      </p:pic>
    </p:spTree>
    <p:extLst>
      <p:ext uri="{BB962C8B-B14F-4D97-AF65-F5344CB8AC3E}">
        <p14:creationId xmlns:p14="http://schemas.microsoft.com/office/powerpoint/2010/main" val="2284066533"/>
      </p:ext>
    </p:extLst>
  </p:cSld>
  <p:clrMapOvr>
    <a:masterClrMapping/>
  </p:clrMapOvr>
  <mc:AlternateContent xmlns:mc="http://schemas.openxmlformats.org/markup-compatibility/2006" xmlns:p14="http://schemas.microsoft.com/office/powerpoint/2010/main">
    <mc:Choice Requires="p14">
      <p:transition spd="slow" p14:dur="2000" advTm="54953"/>
    </mc:Choice>
    <mc:Fallback xmlns="">
      <p:transition spd="slow" advTm="549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1656002" y="605867"/>
            <a:ext cx="7019705"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307490" y="278536"/>
            <a:ext cx="8260735" cy="1027199"/>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550829" y="130529"/>
            <a:ext cx="10515600" cy="1325563"/>
          </a:xfrm>
        </p:spPr>
        <p:txBody>
          <a:bodyPr/>
          <a:lstStyle/>
          <a:p>
            <a:r>
              <a:rPr lang="en-GB" b="1">
                <a:solidFill>
                  <a:schemeClr val="accent1">
                    <a:lumMod val="75000"/>
                  </a:schemeClr>
                </a:solidFill>
                <a:latin typeface="Arial"/>
                <a:cs typeface="Arial"/>
              </a:rPr>
              <a:t>Factors to consider </a:t>
            </a:r>
          </a:p>
        </p:txBody>
      </p:sp>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400304" y="230188"/>
            <a:ext cx="2583352"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226047" y="1829609"/>
            <a:ext cx="9272344" cy="2772243"/>
          </a:xfrm>
        </p:spPr>
        <p:txBody>
          <a:bodyPr vert="horz" lIns="91440" tIns="45720" rIns="91440" bIns="45720" rtlCol="0" anchor="t">
            <a:noAutofit/>
          </a:bodyPr>
          <a:lstStyle/>
          <a:p>
            <a:pPr>
              <a:buNone/>
            </a:pPr>
            <a:r>
              <a:rPr lang="en-US" sz="2400" b="1" dirty="0">
                <a:solidFill>
                  <a:schemeClr val="accent1">
                    <a:lumMod val="75000"/>
                  </a:schemeClr>
                </a:solidFill>
                <a:latin typeface="Arial"/>
                <a:cs typeface="Arial"/>
              </a:rPr>
              <a:t>Risk assessment</a:t>
            </a:r>
            <a:endParaRPr lang="en-US" sz="2400" dirty="0">
              <a:solidFill>
                <a:schemeClr val="accent1">
                  <a:lumMod val="75000"/>
                </a:schemeClr>
              </a:solidFill>
              <a:latin typeface="Arial"/>
              <a:cs typeface="Arial"/>
            </a:endParaRPr>
          </a:p>
          <a:p>
            <a:pPr>
              <a:buNone/>
            </a:pPr>
            <a:r>
              <a:rPr lang="en-US" sz="2400" dirty="0">
                <a:solidFill>
                  <a:schemeClr val="accent1">
                    <a:lumMod val="75000"/>
                  </a:schemeClr>
                </a:solidFill>
                <a:latin typeface="Arial"/>
                <a:cs typeface="Arial"/>
              </a:rPr>
              <a:t>   If you have a disability or condition where you may require first aid or emergency support, such as epilepsy or diabetes, you are strongly encouraged to share this information so an appropriate plan or risk assessment can be put in place alongside your placement provider. You may want to consider the issues on the next slide:</a:t>
            </a:r>
          </a:p>
          <a:p>
            <a:pPr>
              <a:buNone/>
            </a:pPr>
            <a:endParaRPr lang="en-US" sz="2400" dirty="0">
              <a:solidFill>
                <a:schemeClr val="accent1">
                  <a:lumMod val="75000"/>
                </a:schemeClr>
              </a:solidFill>
              <a:latin typeface="Arial"/>
              <a:cs typeface="Arial"/>
            </a:endParaRPr>
          </a:p>
          <a:p>
            <a:pPr marL="0" indent="0">
              <a:buNone/>
            </a:pPr>
            <a:endParaRPr lang="en-US" sz="2400" b="1" dirty="0">
              <a:solidFill>
                <a:schemeClr val="accent1">
                  <a:lumMod val="75000"/>
                </a:schemeClr>
              </a:solidFill>
              <a:latin typeface="Arial"/>
              <a:cs typeface="Arial"/>
            </a:endParaRPr>
          </a:p>
          <a:p>
            <a:pPr>
              <a:buFont typeface="Wingdings"/>
              <a:buChar char="Ø"/>
            </a:pPr>
            <a:endParaRPr lang="en-US" sz="1200" dirty="0">
              <a:solidFill>
                <a:srgbClr val="2F5496"/>
              </a:solidFill>
              <a:latin typeface="Arial"/>
              <a:cs typeface="Arial"/>
            </a:endParaRPr>
          </a:p>
          <a:p>
            <a:pPr marL="0" indent="0">
              <a:buNone/>
            </a:pPr>
            <a:endParaRPr lang="en-US" sz="1200" dirty="0">
              <a:solidFill>
                <a:srgbClr val="2F5496"/>
              </a:solidFill>
              <a:latin typeface="Arial"/>
              <a:cs typeface="Arial"/>
            </a:endParaRPr>
          </a:p>
          <a:p>
            <a:pPr>
              <a:buFont typeface="Wingdings" panose="020B0604020202020204" pitchFamily="34" charset="0"/>
              <a:buChar char="Ø"/>
            </a:pPr>
            <a:endParaRPr lang="en-GB" sz="4000" dirty="0">
              <a:ea typeface="Calibri"/>
              <a:cs typeface="Calibri"/>
            </a:endParaRPr>
          </a:p>
        </p:txBody>
      </p:sp>
      <p:pic>
        <p:nvPicPr>
          <p:cNvPr id="3" name="Picture 2" descr="A young individual rushes down the corridor, hurrying to an important meeting, papers slipping from their grasp as they navigate the brisk pace A young individual rushes down the corridor, hurrying to an important meeting, papers slipping from their grasp as they navigate the brisk pace cartoon characters office stock illustrations">
            <a:extLst>
              <a:ext uri="{FF2B5EF4-FFF2-40B4-BE49-F238E27FC236}">
                <a16:creationId xmlns:a16="http://schemas.microsoft.com/office/drawing/2014/main" id="{543F8E71-6E43-A8A2-435D-9AF0F8A099BC}"/>
              </a:ext>
            </a:extLst>
          </p:cNvPr>
          <p:cNvPicPr>
            <a:picLocks noChangeAspect="1"/>
          </p:cNvPicPr>
          <p:nvPr/>
        </p:nvPicPr>
        <p:blipFill>
          <a:blip r:embed="rId4"/>
          <a:stretch>
            <a:fillRect/>
          </a:stretch>
        </p:blipFill>
        <p:spPr>
          <a:xfrm>
            <a:off x="9500927" y="1600238"/>
            <a:ext cx="2583352" cy="1823681"/>
          </a:xfrm>
          <a:prstGeom prst="rect">
            <a:avLst/>
          </a:prstGeom>
        </p:spPr>
      </p:pic>
      <p:pic>
        <p:nvPicPr>
          <p:cNvPr id="4" name="Online Media 3" title="Disability Placement Guide - Video 12">
            <a:hlinkClick r:id="" action="ppaction://media"/>
            <a:extLst>
              <a:ext uri="{FF2B5EF4-FFF2-40B4-BE49-F238E27FC236}">
                <a16:creationId xmlns:a16="http://schemas.microsoft.com/office/drawing/2014/main" id="{FEC4B56C-E7F4-DD09-3F44-741B12283CD8}"/>
              </a:ext>
            </a:extLst>
          </p:cNvPr>
          <p:cNvPicPr>
            <a:picLocks noRot="1" noChangeAspect="1"/>
          </p:cNvPicPr>
          <p:nvPr>
            <a:videoFile r:link="rId1"/>
          </p:nvPr>
        </p:nvPicPr>
        <p:blipFill>
          <a:blip r:embed="rId5"/>
          <a:stretch>
            <a:fillRect/>
          </a:stretch>
        </p:blipFill>
        <p:spPr>
          <a:xfrm>
            <a:off x="2329996" y="4082144"/>
            <a:ext cx="4692425" cy="2601686"/>
          </a:xfrm>
          <a:prstGeom prst="rect">
            <a:avLst/>
          </a:prstGeom>
        </p:spPr>
      </p:pic>
    </p:spTree>
    <p:extLst>
      <p:ext uri="{BB962C8B-B14F-4D97-AF65-F5344CB8AC3E}">
        <p14:creationId xmlns:p14="http://schemas.microsoft.com/office/powerpoint/2010/main" val="2434210601"/>
      </p:ext>
    </p:extLst>
  </p:cSld>
  <p:clrMapOvr>
    <a:masterClrMapping/>
  </p:clrMapOvr>
  <mc:AlternateContent xmlns:mc="http://schemas.openxmlformats.org/markup-compatibility/2006" xmlns:p14="http://schemas.microsoft.com/office/powerpoint/2010/main">
    <mc:Choice Requires="p14">
      <p:transition spd="slow" p14:dur="2000" advTm="26404"/>
    </mc:Choice>
    <mc:Fallback xmlns="">
      <p:transition spd="slow" advTm="264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1656002" y="605867"/>
            <a:ext cx="7019705"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307490" y="278536"/>
            <a:ext cx="8260735" cy="1027199"/>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550829" y="130529"/>
            <a:ext cx="10515600" cy="1325563"/>
          </a:xfrm>
        </p:spPr>
        <p:txBody>
          <a:bodyPr/>
          <a:lstStyle/>
          <a:p>
            <a:r>
              <a:rPr lang="en-GB" b="1">
                <a:solidFill>
                  <a:schemeClr val="accent1">
                    <a:lumMod val="75000"/>
                  </a:schemeClr>
                </a:solidFill>
                <a:latin typeface="Arial"/>
                <a:cs typeface="Arial"/>
              </a:rPr>
              <a:t>Factors to consider </a:t>
            </a:r>
          </a:p>
        </p:txBody>
      </p:sp>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498391" y="230188"/>
            <a:ext cx="2485265"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226047" y="1829609"/>
            <a:ext cx="9272344" cy="2772243"/>
          </a:xfrm>
        </p:spPr>
        <p:txBody>
          <a:bodyPr vert="horz" lIns="91440" tIns="45720" rIns="91440" bIns="45720" rtlCol="0" anchor="t">
            <a:noAutofit/>
          </a:bodyPr>
          <a:lstStyle/>
          <a:p>
            <a:pPr>
              <a:buNone/>
            </a:pPr>
            <a:endParaRPr lang="en-US" sz="2400" b="1">
              <a:solidFill>
                <a:schemeClr val="accent1">
                  <a:lumMod val="75000"/>
                </a:schemeClr>
              </a:solidFill>
              <a:latin typeface="Arial"/>
              <a:cs typeface="Arial"/>
            </a:endParaRPr>
          </a:p>
          <a:p>
            <a:pPr>
              <a:buNone/>
            </a:pPr>
            <a:endParaRPr lang="en-US" sz="2400">
              <a:solidFill>
                <a:schemeClr val="accent1">
                  <a:lumMod val="75000"/>
                </a:schemeClr>
              </a:solidFill>
              <a:latin typeface="Arial"/>
              <a:cs typeface="Arial"/>
            </a:endParaRPr>
          </a:p>
          <a:p>
            <a:pPr marL="0" indent="0">
              <a:buNone/>
            </a:pPr>
            <a:endParaRPr lang="en-US" sz="2400" b="1">
              <a:solidFill>
                <a:schemeClr val="accent1">
                  <a:lumMod val="75000"/>
                </a:schemeClr>
              </a:solidFill>
              <a:latin typeface="Arial"/>
              <a:cs typeface="Arial"/>
            </a:endParaRPr>
          </a:p>
          <a:p>
            <a:pPr>
              <a:buFont typeface="Wingdings"/>
              <a:buChar char="Ø"/>
            </a:pPr>
            <a:endParaRPr lang="en-US" sz="1200">
              <a:solidFill>
                <a:srgbClr val="2F5496"/>
              </a:solidFill>
              <a:latin typeface="Arial"/>
              <a:cs typeface="Arial"/>
            </a:endParaRPr>
          </a:p>
          <a:p>
            <a:pPr marL="0" indent="0">
              <a:buNone/>
            </a:pPr>
            <a:endParaRPr lang="en-US" sz="1200">
              <a:solidFill>
                <a:srgbClr val="2F5496"/>
              </a:solidFill>
              <a:latin typeface="Arial"/>
              <a:cs typeface="Arial"/>
            </a:endParaRPr>
          </a:p>
          <a:p>
            <a:pPr>
              <a:buFont typeface="Wingdings" panose="020B0604020202020204" pitchFamily="34" charset="0"/>
              <a:buChar char="Ø"/>
            </a:pPr>
            <a:endParaRPr lang="en-GB" sz="4000">
              <a:ea typeface="Calibri"/>
              <a:cs typeface="Calibri"/>
            </a:endParaRPr>
          </a:p>
        </p:txBody>
      </p:sp>
      <p:pic>
        <p:nvPicPr>
          <p:cNvPr id="3" name="Picture 2" descr="A young individual rushes down the corridor, hurrying to an important meeting, papers slipping from their grasp as they navigate the brisk pace A young individual rushes down the corridor, hurrying to an important meeting, papers slipping from their grasp as they navigate the brisk pace cartoon characters office stock illustrations">
            <a:extLst>
              <a:ext uri="{FF2B5EF4-FFF2-40B4-BE49-F238E27FC236}">
                <a16:creationId xmlns:a16="http://schemas.microsoft.com/office/drawing/2014/main" id="{543F8E71-6E43-A8A2-435D-9AF0F8A099BC}"/>
              </a:ext>
            </a:extLst>
          </p:cNvPr>
          <p:cNvPicPr>
            <a:picLocks noChangeAspect="1"/>
          </p:cNvPicPr>
          <p:nvPr/>
        </p:nvPicPr>
        <p:blipFill>
          <a:blip r:embed="rId4"/>
          <a:stretch>
            <a:fillRect/>
          </a:stretch>
        </p:blipFill>
        <p:spPr>
          <a:xfrm>
            <a:off x="9500927" y="1600238"/>
            <a:ext cx="2583352" cy="1823681"/>
          </a:xfrm>
          <a:prstGeom prst="rect">
            <a:avLst/>
          </a:prstGeom>
        </p:spPr>
      </p:pic>
      <p:sp>
        <p:nvSpPr>
          <p:cNvPr id="4" name="TextBox 3">
            <a:extLst>
              <a:ext uri="{FF2B5EF4-FFF2-40B4-BE49-F238E27FC236}">
                <a16:creationId xmlns:a16="http://schemas.microsoft.com/office/drawing/2014/main" id="{ABAB15DF-4645-C223-28A9-AD64906F0667}"/>
              </a:ext>
            </a:extLst>
          </p:cNvPr>
          <p:cNvSpPr txBox="1"/>
          <p:nvPr/>
        </p:nvSpPr>
        <p:spPr>
          <a:xfrm>
            <a:off x="223820" y="1825082"/>
            <a:ext cx="784222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400" dirty="0">
                <a:solidFill>
                  <a:schemeClr val="accent1">
                    <a:lumMod val="75000"/>
                  </a:schemeClr>
                </a:solidFill>
                <a:latin typeface="Arial"/>
                <a:cs typeface="Arial"/>
              </a:rPr>
              <a:t>Are there any support or adjustments I need at work to help me manage the condition on a day-to-day basis?​</a:t>
            </a:r>
            <a:endParaRPr lang="en-US" sz="2400">
              <a:solidFill>
                <a:schemeClr val="accent1">
                  <a:lumMod val="75000"/>
                </a:schemeClr>
              </a:solidFill>
              <a:ea typeface="Calibri"/>
              <a:cs typeface="Calibri"/>
            </a:endParaRPr>
          </a:p>
          <a:p>
            <a:pPr marL="342900" indent="-342900">
              <a:buFont typeface="Wingdings"/>
              <a:buChar char="Ø"/>
            </a:pPr>
            <a:r>
              <a:rPr lang="en-US" sz="2400" dirty="0">
                <a:solidFill>
                  <a:schemeClr val="accent1">
                    <a:lumMod val="75000"/>
                  </a:schemeClr>
                </a:solidFill>
                <a:latin typeface="Arial"/>
                <a:cs typeface="Arial"/>
              </a:rPr>
              <a:t>Are there any work-related activities when I am more at risk than others?​</a:t>
            </a:r>
          </a:p>
          <a:p>
            <a:pPr marL="342900" indent="-342900">
              <a:buFont typeface="Wingdings"/>
              <a:buChar char="Ø"/>
            </a:pPr>
            <a:r>
              <a:rPr lang="en-US" sz="2400" dirty="0">
                <a:solidFill>
                  <a:schemeClr val="accent1">
                    <a:lumMod val="75000"/>
                  </a:schemeClr>
                </a:solidFill>
                <a:latin typeface="Arial"/>
                <a:cs typeface="Arial"/>
              </a:rPr>
              <a:t>What support or adjustments are already in place to manage the risk?​</a:t>
            </a:r>
          </a:p>
          <a:p>
            <a:pPr marL="342900" indent="-342900">
              <a:buFont typeface="Wingdings"/>
              <a:buChar char="Ø"/>
            </a:pPr>
            <a:r>
              <a:rPr lang="en-US" sz="2400" dirty="0">
                <a:solidFill>
                  <a:schemeClr val="accent1">
                    <a:lumMod val="75000"/>
                  </a:schemeClr>
                </a:solidFill>
                <a:latin typeface="Arial"/>
                <a:cs typeface="Arial"/>
              </a:rPr>
              <a:t>Can further adjustments be made to these activities to </a:t>
            </a:r>
            <a:r>
              <a:rPr lang="en-US" sz="2400" dirty="0" err="1">
                <a:solidFill>
                  <a:schemeClr val="accent1">
                    <a:lumMod val="75000"/>
                  </a:schemeClr>
                </a:solidFill>
                <a:latin typeface="Arial"/>
                <a:cs typeface="Arial"/>
              </a:rPr>
              <a:t>minimise</a:t>
            </a:r>
            <a:r>
              <a:rPr lang="en-US" sz="2400" dirty="0">
                <a:solidFill>
                  <a:schemeClr val="accent1">
                    <a:lumMod val="75000"/>
                  </a:schemeClr>
                </a:solidFill>
                <a:latin typeface="Arial"/>
                <a:cs typeface="Arial"/>
              </a:rPr>
              <a:t> the risk?​</a:t>
            </a:r>
          </a:p>
          <a:p>
            <a:pPr marL="342900" indent="-342900">
              <a:buFont typeface="Wingdings"/>
              <a:buChar char="Ø"/>
            </a:pPr>
            <a:r>
              <a:rPr lang="en-US" sz="2400" dirty="0">
                <a:solidFill>
                  <a:schemeClr val="accent1">
                    <a:lumMod val="75000"/>
                  </a:schemeClr>
                </a:solidFill>
                <a:latin typeface="Arial"/>
                <a:cs typeface="Arial"/>
              </a:rPr>
              <a:t>What are the signs and symptoms of a potential seizure, high or low blood sugar etc.​</a:t>
            </a:r>
          </a:p>
          <a:p>
            <a:pPr marL="342900" indent="-342900">
              <a:buFont typeface="Wingdings"/>
              <a:buChar char="Ø"/>
            </a:pPr>
            <a:r>
              <a:rPr lang="en-US" sz="2400" dirty="0">
                <a:solidFill>
                  <a:schemeClr val="accent1">
                    <a:lumMod val="75000"/>
                  </a:schemeClr>
                </a:solidFill>
                <a:latin typeface="Arial"/>
                <a:cs typeface="Arial"/>
              </a:rPr>
              <a:t>What action do I need others to take if I experience a seizure or high or low blood sugar levels?</a:t>
            </a:r>
          </a:p>
        </p:txBody>
      </p:sp>
      <p:pic>
        <p:nvPicPr>
          <p:cNvPr id="8" name="Online Media 7" title="Disability Placement Guide - Video 13">
            <a:hlinkClick r:id="" action="ppaction://media"/>
            <a:extLst>
              <a:ext uri="{FF2B5EF4-FFF2-40B4-BE49-F238E27FC236}">
                <a16:creationId xmlns:a16="http://schemas.microsoft.com/office/drawing/2014/main" id="{073B7998-9725-341D-20E8-BE6B97E272F8}"/>
              </a:ext>
            </a:extLst>
          </p:cNvPr>
          <p:cNvPicPr>
            <a:picLocks noRot="1" noChangeAspect="1"/>
          </p:cNvPicPr>
          <p:nvPr>
            <a:videoFile r:link="rId1"/>
          </p:nvPr>
        </p:nvPicPr>
        <p:blipFill>
          <a:blip r:embed="rId5"/>
          <a:stretch>
            <a:fillRect/>
          </a:stretch>
        </p:blipFill>
        <p:spPr>
          <a:xfrm>
            <a:off x="8208282" y="1513115"/>
            <a:ext cx="3875996" cy="2198915"/>
          </a:xfrm>
          <a:prstGeom prst="rect">
            <a:avLst/>
          </a:prstGeom>
        </p:spPr>
      </p:pic>
    </p:spTree>
    <p:extLst>
      <p:ext uri="{BB962C8B-B14F-4D97-AF65-F5344CB8AC3E}">
        <p14:creationId xmlns:p14="http://schemas.microsoft.com/office/powerpoint/2010/main" val="3194614589"/>
      </p:ext>
    </p:extLst>
  </p:cSld>
  <p:clrMapOvr>
    <a:masterClrMapping/>
  </p:clrMapOvr>
  <mc:AlternateContent xmlns:mc="http://schemas.openxmlformats.org/markup-compatibility/2006" xmlns:p14="http://schemas.microsoft.com/office/powerpoint/2010/main">
    <mc:Choice Requires="p14">
      <p:transition spd="slow" p14:dur="2000" advTm="64197"/>
    </mc:Choice>
    <mc:Fallback xmlns="">
      <p:transition spd="slow" advTm="6419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58709" y="701073"/>
            <a:ext cx="7008662"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47057" y="188104"/>
            <a:ext cx="6858213" cy="1270156"/>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2F5496"/>
              </a:solidFill>
              <a:latin typeface="Arial"/>
              <a:cs typeface="Arial"/>
            </a:endParaRPr>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285750" y="231775"/>
            <a:ext cx="10515600" cy="1325563"/>
          </a:xfrm>
        </p:spPr>
        <p:txBody>
          <a:bodyPr/>
          <a:lstStyle/>
          <a:p>
            <a:r>
              <a:rPr lang="en-GB" b="1">
                <a:solidFill>
                  <a:schemeClr val="accent1">
                    <a:lumMod val="75000"/>
                  </a:schemeClr>
                </a:solidFill>
                <a:latin typeface="Arial"/>
                <a:cs typeface="Arial"/>
              </a:rPr>
              <a:t>Sharing your disability</a:t>
            </a:r>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89909E16-2F45-3D09-B2FC-676F9B4D7FC3}"/>
              </a:ext>
            </a:extLst>
          </p:cNvPr>
          <p:cNvPicPr>
            <a:picLocks noChangeAspect="1"/>
          </p:cNvPicPr>
          <p:nvPr/>
        </p:nvPicPr>
        <p:blipFill rotWithShape="1">
          <a:blip r:embed="rId4">
            <a:extLst>
              <a:ext uri="{28A0092B-C50C-407E-A947-70E740481C1C}">
                <a14:useLocalDpi xmlns:a14="http://schemas.microsoft.com/office/drawing/2010/main" val="0"/>
              </a:ext>
            </a:extLst>
          </a:blip>
          <a:srcRect l="71430" r="3135" b="56988"/>
          <a:stretch/>
        </p:blipFill>
        <p:spPr>
          <a:xfrm>
            <a:off x="9771866" y="4497658"/>
            <a:ext cx="2482161" cy="2361805"/>
          </a:xfrm>
          <a:prstGeom prst="rect">
            <a:avLst/>
          </a:prstGeom>
        </p:spPr>
      </p:pic>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629422" y="230188"/>
            <a:ext cx="2354234"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9" name="TextBox 8">
            <a:extLst>
              <a:ext uri="{FF2B5EF4-FFF2-40B4-BE49-F238E27FC236}">
                <a16:creationId xmlns:a16="http://schemas.microsoft.com/office/drawing/2014/main" id="{420467BF-D2CC-7493-CBD5-134B030DE95A}"/>
              </a:ext>
            </a:extLst>
          </p:cNvPr>
          <p:cNvSpPr txBox="1"/>
          <p:nvPr/>
        </p:nvSpPr>
        <p:spPr>
          <a:xfrm>
            <a:off x="144968" y="1830443"/>
            <a:ext cx="876508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2F5496"/>
                </a:solidFill>
                <a:highlight>
                  <a:srgbClr val="FFFFFF"/>
                </a:highlight>
                <a:latin typeface="Arial"/>
                <a:cs typeface="Segoe UI"/>
              </a:rPr>
              <a:t>Sharing disability-related information with a placement provider:</a:t>
            </a:r>
            <a:r>
              <a:rPr lang="en-GB" sz="2200" dirty="0">
                <a:solidFill>
                  <a:srgbClr val="2F5496"/>
                </a:solidFill>
                <a:highlight>
                  <a:srgbClr val="FFFFFF"/>
                </a:highlight>
                <a:latin typeface="Arial"/>
                <a:cs typeface="Arial"/>
              </a:rPr>
              <a:t> </a:t>
            </a:r>
          </a:p>
          <a:p>
            <a:r>
              <a:rPr lang="en-US" sz="2200" dirty="0">
                <a:solidFill>
                  <a:srgbClr val="2F5496"/>
                </a:solidFill>
                <a:highlight>
                  <a:srgbClr val="FFFFFF"/>
                </a:highlight>
                <a:latin typeface="Arial"/>
                <a:cs typeface="Segoe UI"/>
              </a:rPr>
              <a:t>The University does not share information about a disability with your placement provider – this is your responsibility. However, we strongly encourage you to do this if a disability will impact your work placement and some of the positive benefits are listed below in reasons for disclosure.</a:t>
            </a:r>
            <a:r>
              <a:rPr lang="en-GB" sz="2200" dirty="0">
                <a:solidFill>
                  <a:srgbClr val="2F5496"/>
                </a:solidFill>
                <a:highlight>
                  <a:srgbClr val="FFFFFF"/>
                </a:highlight>
                <a:latin typeface="Arial"/>
                <a:cs typeface="Arial"/>
              </a:rPr>
              <a:t> </a:t>
            </a:r>
          </a:p>
          <a:p>
            <a:endParaRPr lang="en-GB" sz="2200" dirty="0">
              <a:solidFill>
                <a:srgbClr val="2F5496"/>
              </a:solidFill>
              <a:highlight>
                <a:srgbClr val="FFFFFF"/>
              </a:highlight>
              <a:latin typeface="Arial"/>
              <a:cs typeface="Arial"/>
            </a:endParaRPr>
          </a:p>
          <a:p>
            <a:r>
              <a:rPr lang="en-US" sz="2200" b="1" dirty="0">
                <a:solidFill>
                  <a:srgbClr val="2F5496"/>
                </a:solidFill>
                <a:highlight>
                  <a:srgbClr val="FFFFFF"/>
                </a:highlight>
                <a:latin typeface="Arial"/>
                <a:cs typeface="Segoe UI"/>
              </a:rPr>
              <a:t>Public, Statutory or Regulatory Body (PSRB) requirement</a:t>
            </a:r>
            <a:r>
              <a:rPr lang="en-US" sz="2200" dirty="0">
                <a:solidFill>
                  <a:srgbClr val="2F5496"/>
                </a:solidFill>
                <a:highlight>
                  <a:srgbClr val="FFFFFF"/>
                </a:highlight>
                <a:latin typeface="Arial"/>
                <a:cs typeface="Segoe UI"/>
              </a:rPr>
              <a:t> </a:t>
            </a:r>
            <a:r>
              <a:rPr lang="en-GB" sz="2200" dirty="0">
                <a:solidFill>
                  <a:srgbClr val="2F5496"/>
                </a:solidFill>
                <a:highlight>
                  <a:srgbClr val="FFFFFF"/>
                </a:highlight>
                <a:latin typeface="Arial"/>
                <a:cs typeface="Arial"/>
              </a:rPr>
              <a:t> </a:t>
            </a:r>
          </a:p>
          <a:p>
            <a:r>
              <a:rPr lang="en-US" sz="2200" dirty="0">
                <a:solidFill>
                  <a:srgbClr val="2F5496"/>
                </a:solidFill>
                <a:highlight>
                  <a:srgbClr val="FFFFFF"/>
                </a:highlight>
                <a:latin typeface="Arial"/>
                <a:cs typeface="Segoe UI"/>
              </a:rPr>
              <a:t>If your placement is with a public statutory or regulatory body, there may be a requirement for you to disclose a disability if this impacts on the work of the placement. Please ask the placement provider to give you guidance around this and it is strongly recommended that you follow their recommendation regarding disclosure.</a:t>
            </a:r>
            <a:r>
              <a:rPr lang="en-GB" sz="2200" dirty="0">
                <a:solidFill>
                  <a:srgbClr val="2F5496"/>
                </a:solidFill>
                <a:highlight>
                  <a:srgbClr val="FFFFFF"/>
                </a:highlight>
                <a:latin typeface="Arial"/>
                <a:cs typeface="Arial"/>
              </a:rPr>
              <a:t> </a:t>
            </a:r>
          </a:p>
        </p:txBody>
      </p:sp>
      <p:pic>
        <p:nvPicPr>
          <p:cNvPr id="3" name="Online Media 2" title="Disability Placement Guide - Video 14">
            <a:hlinkClick r:id="" action="ppaction://media"/>
            <a:extLst>
              <a:ext uri="{FF2B5EF4-FFF2-40B4-BE49-F238E27FC236}">
                <a16:creationId xmlns:a16="http://schemas.microsoft.com/office/drawing/2014/main" id="{B898E6FE-8C63-B03A-3310-FCAB1992BC09}"/>
              </a:ext>
            </a:extLst>
          </p:cNvPr>
          <p:cNvPicPr>
            <a:picLocks noRot="1" noChangeAspect="1"/>
          </p:cNvPicPr>
          <p:nvPr>
            <a:videoFile r:link="rId1"/>
          </p:nvPr>
        </p:nvPicPr>
        <p:blipFill>
          <a:blip r:embed="rId5"/>
          <a:stretch>
            <a:fillRect/>
          </a:stretch>
        </p:blipFill>
        <p:spPr>
          <a:xfrm>
            <a:off x="8153854" y="185056"/>
            <a:ext cx="3625624" cy="2013859"/>
          </a:xfrm>
          <a:prstGeom prst="rect">
            <a:avLst/>
          </a:prstGeom>
        </p:spPr>
      </p:pic>
    </p:spTree>
    <p:extLst>
      <p:ext uri="{BB962C8B-B14F-4D97-AF65-F5344CB8AC3E}">
        <p14:creationId xmlns:p14="http://schemas.microsoft.com/office/powerpoint/2010/main" val="4025636579"/>
      </p:ext>
    </p:extLst>
  </p:cSld>
  <p:clrMapOvr>
    <a:masterClrMapping/>
  </p:clrMapOvr>
  <mc:AlternateContent xmlns:mc="http://schemas.openxmlformats.org/markup-compatibility/2006" xmlns:p14="http://schemas.microsoft.com/office/powerpoint/2010/main">
    <mc:Choice Requires="p14">
      <p:transition spd="slow" p14:dur="2000" advTm="59535"/>
    </mc:Choice>
    <mc:Fallback xmlns="">
      <p:transition spd="slow" advTm="595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3492" y="701073"/>
            <a:ext cx="7063879"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58100" y="265409"/>
            <a:ext cx="10690300" cy="1192851"/>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959678" y="89038"/>
            <a:ext cx="10515600" cy="1325563"/>
          </a:xfrm>
        </p:spPr>
        <p:txBody>
          <a:bodyPr/>
          <a:lstStyle/>
          <a:p>
            <a:r>
              <a:rPr lang="en-GB" b="1">
                <a:solidFill>
                  <a:srgbClr val="2F5496"/>
                </a:solidFill>
                <a:latin typeface="Arial"/>
                <a:cs typeface="Arial"/>
              </a:rPr>
              <a:t>Why you might share your disability</a:t>
            </a:r>
          </a:p>
        </p:txBody>
      </p:sp>
      <p:sp>
        <p:nvSpPr>
          <p:cNvPr id="6" name="Rectangle 5">
            <a:extLst>
              <a:ext uri="{FF2B5EF4-FFF2-40B4-BE49-F238E27FC236}">
                <a16:creationId xmlns:a16="http://schemas.microsoft.com/office/drawing/2014/main" id="{F6311BF0-A108-CAA3-18D5-5D2BCE5A6FDD}"/>
              </a:ext>
            </a:extLst>
          </p:cNvPr>
          <p:cNvSpPr/>
          <p:nvPr/>
        </p:nvSpPr>
        <p:spPr>
          <a:xfrm flipV="1">
            <a:off x="10064110" y="2418610"/>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739445" y="1621667"/>
            <a:ext cx="2321515"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3" name="Content Placeholder 2" descr="Bad communication Business people talking nonsense speech. Concept business vector.Bad communication, misunderstanding create confusion in work. cartoon characters office stock illustrations">
            <a:extLst>
              <a:ext uri="{FF2B5EF4-FFF2-40B4-BE49-F238E27FC236}">
                <a16:creationId xmlns:a16="http://schemas.microsoft.com/office/drawing/2014/main" id="{23CCFE91-B849-DCEC-921F-10E4DB388C73}"/>
              </a:ext>
            </a:extLst>
          </p:cNvPr>
          <p:cNvPicPr>
            <a:picLocks noGrp="1" noChangeAspect="1"/>
          </p:cNvPicPr>
          <p:nvPr>
            <p:ph idx="1"/>
          </p:nvPr>
        </p:nvPicPr>
        <p:blipFill>
          <a:blip r:embed="rId4"/>
          <a:stretch>
            <a:fillRect/>
          </a:stretch>
        </p:blipFill>
        <p:spPr>
          <a:xfrm>
            <a:off x="9681110" y="5023150"/>
            <a:ext cx="2321515" cy="1631880"/>
          </a:xfrm>
        </p:spPr>
      </p:pic>
      <p:sp>
        <p:nvSpPr>
          <p:cNvPr id="9" name="TextBox 8">
            <a:extLst>
              <a:ext uri="{FF2B5EF4-FFF2-40B4-BE49-F238E27FC236}">
                <a16:creationId xmlns:a16="http://schemas.microsoft.com/office/drawing/2014/main" id="{420467BF-D2CC-7493-CBD5-134B030DE95A}"/>
              </a:ext>
            </a:extLst>
          </p:cNvPr>
          <p:cNvSpPr txBox="1"/>
          <p:nvPr/>
        </p:nvSpPr>
        <p:spPr>
          <a:xfrm>
            <a:off x="161485" y="1755314"/>
            <a:ext cx="773014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100" dirty="0">
                <a:solidFill>
                  <a:srgbClr val="365F91"/>
                </a:solidFill>
                <a:latin typeface="Arial"/>
                <a:cs typeface="Arial"/>
              </a:rPr>
              <a:t>It enables reasonable adjustments to be made and support to be put in place. </a:t>
            </a:r>
            <a:endParaRPr lang="en-US" sz="2100">
              <a:ea typeface="Calibri"/>
              <a:cs typeface="Calibri"/>
            </a:endParaRPr>
          </a:p>
          <a:p>
            <a:pPr marL="342900" indent="-342900">
              <a:buFont typeface="Wingdings"/>
              <a:buChar char="Ø"/>
            </a:pPr>
            <a:r>
              <a:rPr lang="en-US" sz="2100" dirty="0">
                <a:solidFill>
                  <a:srgbClr val="365F91"/>
                </a:solidFill>
                <a:latin typeface="Arial"/>
                <a:cs typeface="Arial"/>
              </a:rPr>
              <a:t>You will be in a better position to demonstrate your skills and meet the placement requirements. </a:t>
            </a:r>
          </a:p>
          <a:p>
            <a:pPr marL="342900" indent="-342900">
              <a:buFont typeface="Wingdings"/>
              <a:buChar char="Ø"/>
            </a:pPr>
            <a:r>
              <a:rPr lang="en-US" sz="2100" dirty="0">
                <a:solidFill>
                  <a:srgbClr val="365F91"/>
                </a:solidFill>
                <a:latin typeface="Arial"/>
                <a:cs typeface="Arial"/>
              </a:rPr>
              <a:t>It enables a clearer understanding of your requirements.</a:t>
            </a:r>
          </a:p>
          <a:p>
            <a:pPr marL="342900" indent="-342900">
              <a:buFont typeface="Wingdings"/>
              <a:buChar char="Ø"/>
            </a:pPr>
            <a:r>
              <a:rPr lang="en-US" sz="2100" dirty="0">
                <a:solidFill>
                  <a:srgbClr val="365F91"/>
                </a:solidFill>
                <a:latin typeface="Arial"/>
                <a:cs typeface="Arial"/>
              </a:rPr>
              <a:t>It may help to alleviate any difficulties during placement.</a:t>
            </a:r>
          </a:p>
          <a:p>
            <a:pPr marL="342900" indent="-342900">
              <a:buFont typeface="Wingdings"/>
              <a:buChar char="Ø"/>
            </a:pPr>
            <a:r>
              <a:rPr lang="en-US" sz="2100" dirty="0">
                <a:solidFill>
                  <a:srgbClr val="365F91"/>
                </a:solidFill>
                <a:latin typeface="Arial"/>
                <a:cs typeface="Arial"/>
              </a:rPr>
              <a:t>It encourages greater communication between you and the placement provider. </a:t>
            </a:r>
          </a:p>
          <a:p>
            <a:pPr marL="342900" indent="-342900">
              <a:buFont typeface="Wingdings"/>
              <a:buChar char="Ø"/>
            </a:pPr>
            <a:r>
              <a:rPr lang="en-US" sz="2100" dirty="0">
                <a:solidFill>
                  <a:srgbClr val="365F91"/>
                </a:solidFill>
                <a:latin typeface="Arial"/>
                <a:cs typeface="Arial"/>
              </a:rPr>
              <a:t>Reduced stress and anxiety before and during a placement.</a:t>
            </a:r>
          </a:p>
          <a:p>
            <a:pPr marL="342900" indent="-342900">
              <a:buFont typeface="Wingdings"/>
              <a:buChar char="Ø"/>
            </a:pPr>
            <a:r>
              <a:rPr lang="en-US" sz="2100" dirty="0">
                <a:solidFill>
                  <a:srgbClr val="365F91"/>
                </a:solidFill>
                <a:latin typeface="Arial"/>
                <a:cs typeface="Arial"/>
              </a:rPr>
              <a:t>It enables public, statutory and regulatory body requirements to be met.</a:t>
            </a:r>
          </a:p>
          <a:p>
            <a:pPr marL="342900" indent="-342900">
              <a:buFont typeface="Wingdings"/>
              <a:buChar char="Ø"/>
            </a:pPr>
            <a:r>
              <a:rPr lang="en-US" sz="2100" dirty="0">
                <a:solidFill>
                  <a:srgbClr val="365F91"/>
                </a:solidFill>
                <a:latin typeface="Arial"/>
                <a:cs typeface="Arial"/>
              </a:rPr>
              <a:t>Staff currently working for the placement provider will develop an increased awareness of the requirements of disabled people</a:t>
            </a:r>
          </a:p>
          <a:p>
            <a:pPr marL="285750" indent="-285750">
              <a:buFont typeface="Wingdings"/>
              <a:buChar char="Ø"/>
            </a:pPr>
            <a:endParaRPr lang="en-US">
              <a:ea typeface="Calibri"/>
              <a:cs typeface="Calibri"/>
            </a:endParaRPr>
          </a:p>
        </p:txBody>
      </p:sp>
      <p:pic>
        <p:nvPicPr>
          <p:cNvPr id="4" name="Online Media 3" title="Disability Placement Guide - Video 15">
            <a:hlinkClick r:id="" action="ppaction://media"/>
            <a:extLst>
              <a:ext uri="{FF2B5EF4-FFF2-40B4-BE49-F238E27FC236}">
                <a16:creationId xmlns:a16="http://schemas.microsoft.com/office/drawing/2014/main" id="{C329D91E-8F85-EF52-2DA5-FCAB6172A817}"/>
              </a:ext>
            </a:extLst>
          </p:cNvPr>
          <p:cNvPicPr>
            <a:picLocks noRot="1" noChangeAspect="1"/>
          </p:cNvPicPr>
          <p:nvPr>
            <a:videoFile r:link="rId1"/>
          </p:nvPr>
        </p:nvPicPr>
        <p:blipFill>
          <a:blip r:embed="rId5"/>
          <a:stretch>
            <a:fillRect/>
          </a:stretch>
        </p:blipFill>
        <p:spPr>
          <a:xfrm>
            <a:off x="8110311" y="1621971"/>
            <a:ext cx="3952196" cy="2220687"/>
          </a:xfrm>
          <a:prstGeom prst="rect">
            <a:avLst/>
          </a:prstGeom>
        </p:spPr>
      </p:pic>
    </p:spTree>
    <p:extLst>
      <p:ext uri="{BB962C8B-B14F-4D97-AF65-F5344CB8AC3E}">
        <p14:creationId xmlns:p14="http://schemas.microsoft.com/office/powerpoint/2010/main" val="2227642962"/>
      </p:ext>
    </p:extLst>
  </p:cSld>
  <p:clrMapOvr>
    <a:masterClrMapping/>
  </p:clrMapOvr>
  <mc:AlternateContent xmlns:mc="http://schemas.openxmlformats.org/markup-compatibility/2006" xmlns:p14="http://schemas.microsoft.com/office/powerpoint/2010/main">
    <mc:Choice Requires="p14">
      <p:transition spd="slow" p14:dur="2000" advTm="62512"/>
    </mc:Choice>
    <mc:Fallback xmlns="">
      <p:transition spd="slow" advTm="6251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47666" y="701073"/>
            <a:ext cx="7019705"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91840" y="298539"/>
            <a:ext cx="7874212" cy="1159721"/>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2F5496"/>
              </a:solidFill>
              <a:latin typeface="Arial"/>
              <a:cs typeface="Arial"/>
            </a:endParaRPr>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388178" y="174763"/>
            <a:ext cx="7872482" cy="1325563"/>
          </a:xfrm>
        </p:spPr>
        <p:txBody>
          <a:bodyPr/>
          <a:lstStyle/>
          <a:p>
            <a:r>
              <a:rPr lang="en-GB" b="1">
                <a:solidFill>
                  <a:srgbClr val="2F5496"/>
                </a:solidFill>
                <a:latin typeface="Arial"/>
                <a:cs typeface="Arial"/>
              </a:rPr>
              <a:t>How to share information </a:t>
            </a:r>
          </a:p>
        </p:txBody>
      </p:sp>
      <p:sp>
        <p:nvSpPr>
          <p:cNvPr id="6" name="Rectangle 5">
            <a:extLst>
              <a:ext uri="{FF2B5EF4-FFF2-40B4-BE49-F238E27FC236}">
                <a16:creationId xmlns:a16="http://schemas.microsoft.com/office/drawing/2014/main" id="{F6311BF0-A108-CAA3-18D5-5D2BCE5A6FDD}"/>
              </a:ext>
            </a:extLst>
          </p:cNvPr>
          <p:cNvSpPr/>
          <p:nvPr/>
        </p:nvSpPr>
        <p:spPr>
          <a:xfrm flipV="1">
            <a:off x="9930760" y="1066060"/>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550400" y="211967"/>
            <a:ext cx="2377210"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8" name="Content Placeholder 7">
            <a:extLst>
              <a:ext uri="{FF2B5EF4-FFF2-40B4-BE49-F238E27FC236}">
                <a16:creationId xmlns:a16="http://schemas.microsoft.com/office/drawing/2014/main" id="{1C02794F-A98D-EBD1-F54B-2863C690196F}"/>
              </a:ext>
            </a:extLst>
          </p:cNvPr>
          <p:cNvSpPr>
            <a:spLocks noGrp="1"/>
          </p:cNvSpPr>
          <p:nvPr>
            <p:ph idx="1"/>
          </p:nvPr>
        </p:nvSpPr>
        <p:spPr>
          <a:xfrm>
            <a:off x="258639" y="2029871"/>
            <a:ext cx="8011887" cy="4351338"/>
          </a:xfrm>
        </p:spPr>
        <p:txBody>
          <a:bodyPr vert="horz" lIns="91440" tIns="45720" rIns="91440" bIns="45720" rtlCol="0" anchor="t">
            <a:normAutofit fontScale="70000" lnSpcReduction="20000"/>
          </a:bodyPr>
          <a:lstStyle/>
          <a:p>
            <a:pPr>
              <a:buNone/>
            </a:pPr>
            <a:r>
              <a:rPr lang="en-US" sz="2400" b="1">
                <a:solidFill>
                  <a:srgbClr val="2F5496"/>
                </a:solidFill>
                <a:latin typeface="Arial"/>
                <a:ea typeface="Calibri" panose="020F0502020204030204"/>
                <a:cs typeface="Arial"/>
              </a:rPr>
              <a:t>How and when to share information:</a:t>
            </a:r>
            <a:endParaRPr lang="en-GB" sz="2400">
              <a:solidFill>
                <a:srgbClr val="2F5496"/>
              </a:solidFill>
              <a:latin typeface="Arial"/>
              <a:ea typeface="Calibri" panose="020F0502020204030204"/>
              <a:cs typeface="Arial"/>
            </a:endParaRPr>
          </a:p>
          <a:p>
            <a:pPr marL="0" indent="0">
              <a:lnSpc>
                <a:spcPct val="120000"/>
              </a:lnSpc>
              <a:buNone/>
            </a:pPr>
            <a:r>
              <a:rPr lang="en-US" sz="2400">
                <a:solidFill>
                  <a:srgbClr val="2F5496"/>
                </a:solidFill>
                <a:latin typeface="Arial"/>
                <a:ea typeface="Calibri" panose="020F0502020204030204"/>
                <a:cs typeface="Arial"/>
              </a:rPr>
              <a:t>You can choose to share information about a disability at any point, in your application, at interview, once you have started work or at any point during your placement. </a:t>
            </a:r>
            <a:endParaRPr lang="en-GB" sz="2400">
              <a:solidFill>
                <a:srgbClr val="2F5496"/>
              </a:solidFill>
              <a:latin typeface="Arial"/>
              <a:ea typeface="Calibri" panose="020F0502020204030204"/>
              <a:cs typeface="Arial"/>
            </a:endParaRPr>
          </a:p>
          <a:p>
            <a:pPr marL="0" indent="0">
              <a:lnSpc>
                <a:spcPct val="120000"/>
              </a:lnSpc>
              <a:buNone/>
            </a:pPr>
            <a:r>
              <a:rPr lang="en-US" sz="2400">
                <a:solidFill>
                  <a:srgbClr val="2F5496"/>
                </a:solidFill>
                <a:latin typeface="Arial"/>
                <a:ea typeface="Calibri" panose="020F0502020204030204"/>
                <a:cs typeface="Arial"/>
              </a:rPr>
              <a:t>It is useful to consider letting a placement provider know what the impact of the disability is on you, how it will affect your work and what support or provision you need for you to be able to successfully carry out your tasks and responsibilities. </a:t>
            </a:r>
            <a:endParaRPr lang="en-GB" sz="2400">
              <a:solidFill>
                <a:srgbClr val="2F5496"/>
              </a:solidFill>
              <a:latin typeface="Arial"/>
              <a:ea typeface="Calibri" panose="020F0502020204030204"/>
              <a:cs typeface="Arial"/>
            </a:endParaRPr>
          </a:p>
          <a:p>
            <a:pPr>
              <a:buNone/>
            </a:pPr>
            <a:endParaRPr lang="en-US" sz="2400">
              <a:solidFill>
                <a:srgbClr val="2F5496"/>
              </a:solidFill>
              <a:latin typeface="Arial"/>
              <a:ea typeface="Calibri" panose="020F0502020204030204"/>
              <a:cs typeface="Arial"/>
            </a:endParaRPr>
          </a:p>
          <a:p>
            <a:pPr>
              <a:buNone/>
            </a:pPr>
            <a:r>
              <a:rPr lang="en-US" sz="2400" b="1">
                <a:solidFill>
                  <a:srgbClr val="2F5496"/>
                </a:solidFill>
                <a:latin typeface="Arial"/>
                <a:ea typeface="Calibri" panose="020F0502020204030204"/>
                <a:cs typeface="Arial"/>
              </a:rPr>
              <a:t>Sharing information with colleagues</a:t>
            </a:r>
            <a:endParaRPr lang="en-GB" sz="2400">
              <a:solidFill>
                <a:srgbClr val="2F5496"/>
              </a:solidFill>
              <a:latin typeface="Arial"/>
              <a:ea typeface="Calibri" panose="020F0502020204030204"/>
              <a:cs typeface="Arial"/>
            </a:endParaRPr>
          </a:p>
          <a:p>
            <a:pPr marL="0" indent="0">
              <a:lnSpc>
                <a:spcPct val="120000"/>
              </a:lnSpc>
              <a:buNone/>
            </a:pPr>
            <a:r>
              <a:rPr lang="en-US" sz="2400">
                <a:solidFill>
                  <a:srgbClr val="2F5496"/>
                </a:solidFill>
                <a:latin typeface="Arial"/>
                <a:ea typeface="Calibri" panose="020F0502020204030204"/>
                <a:cs typeface="Arial"/>
              </a:rPr>
              <a:t>You may wish to consider sharing information about the impact of the disability with colleagues, particularly if you think this will help others understand your requirements and why adjustments have been put in place. You can choose to share information in a way that suits you. This might be in person or via email for example. It is useful to prepare what information you will share.</a:t>
            </a:r>
            <a:r>
              <a:rPr lang="en-US" sz="1200">
                <a:solidFill>
                  <a:srgbClr val="2F5496"/>
                </a:solidFill>
                <a:latin typeface="Arial"/>
                <a:ea typeface="Calibri" panose="020F0502020204030204"/>
                <a:cs typeface="Arial"/>
              </a:rPr>
              <a:t>  </a:t>
            </a:r>
            <a:endParaRPr lang="en-GB" sz="1200">
              <a:solidFill>
                <a:srgbClr val="2F5496"/>
              </a:solidFill>
              <a:latin typeface="Arial"/>
              <a:ea typeface="Calibri" panose="020F0502020204030204"/>
              <a:cs typeface="Arial"/>
            </a:endParaRPr>
          </a:p>
          <a:p>
            <a:pPr>
              <a:buNone/>
            </a:pPr>
            <a:endParaRPr lang="en-GB" sz="1400">
              <a:solidFill>
                <a:srgbClr val="2F5496"/>
              </a:solidFill>
              <a:latin typeface="Arial"/>
              <a:ea typeface="Calibri" panose="020F0502020204030204"/>
              <a:cs typeface="Arial"/>
            </a:endParaRPr>
          </a:p>
          <a:p>
            <a:pPr marL="0" indent="0">
              <a:buNone/>
            </a:pPr>
            <a:endParaRPr lang="en-GB">
              <a:ea typeface="Calibri" panose="020F0502020204030204"/>
              <a:cs typeface="Calibri" panose="020F0502020204030204"/>
            </a:endParaRPr>
          </a:p>
        </p:txBody>
      </p:sp>
      <p:pic>
        <p:nvPicPr>
          <p:cNvPr id="4" name="Online Media 3" title="Disability Placement Guide - Video 16">
            <a:hlinkClick r:id="" action="ppaction://media"/>
            <a:extLst>
              <a:ext uri="{FF2B5EF4-FFF2-40B4-BE49-F238E27FC236}">
                <a16:creationId xmlns:a16="http://schemas.microsoft.com/office/drawing/2014/main" id="{86A29DD0-4C5E-48B9-FDFC-C5C399DB4375}"/>
              </a:ext>
            </a:extLst>
          </p:cNvPr>
          <p:cNvPicPr>
            <a:picLocks noRot="1" noChangeAspect="1"/>
          </p:cNvPicPr>
          <p:nvPr>
            <a:videoFile r:link="rId1"/>
          </p:nvPr>
        </p:nvPicPr>
        <p:blipFill>
          <a:blip r:embed="rId4"/>
          <a:stretch>
            <a:fillRect/>
          </a:stretch>
        </p:blipFill>
        <p:spPr>
          <a:xfrm>
            <a:off x="8262711" y="293914"/>
            <a:ext cx="3756253" cy="2111830"/>
          </a:xfrm>
          <a:prstGeom prst="rect">
            <a:avLst/>
          </a:prstGeom>
        </p:spPr>
      </p:pic>
    </p:spTree>
    <p:extLst>
      <p:ext uri="{BB962C8B-B14F-4D97-AF65-F5344CB8AC3E}">
        <p14:creationId xmlns:p14="http://schemas.microsoft.com/office/powerpoint/2010/main" val="2249678504"/>
      </p:ext>
    </p:extLst>
  </p:cSld>
  <p:clrMapOvr>
    <a:masterClrMapping/>
  </p:clrMapOvr>
  <mc:AlternateContent xmlns:mc="http://schemas.openxmlformats.org/markup-compatibility/2006" xmlns:p14="http://schemas.microsoft.com/office/powerpoint/2010/main">
    <mc:Choice Requires="p14">
      <p:transition spd="slow" p14:dur="2000" advTm="80465"/>
    </mc:Choice>
    <mc:Fallback xmlns="">
      <p:transition spd="slow" advTm="8046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3492" y="701073"/>
            <a:ext cx="7063879"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24970" y="143931"/>
            <a:ext cx="8282822" cy="1214939"/>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959678" y="89038"/>
            <a:ext cx="10515600" cy="1325563"/>
          </a:xfrm>
        </p:spPr>
        <p:txBody>
          <a:bodyPr/>
          <a:lstStyle/>
          <a:p>
            <a:r>
              <a:rPr lang="en-GB" b="1">
                <a:solidFill>
                  <a:srgbClr val="2F5496"/>
                </a:solidFill>
                <a:latin typeface="Arial"/>
                <a:cs typeface="Arial"/>
              </a:rPr>
              <a:t>If you don't want to share</a:t>
            </a:r>
          </a:p>
        </p:txBody>
      </p:sp>
      <p:sp>
        <p:nvSpPr>
          <p:cNvPr id="6" name="Rectangle 5">
            <a:extLst>
              <a:ext uri="{FF2B5EF4-FFF2-40B4-BE49-F238E27FC236}">
                <a16:creationId xmlns:a16="http://schemas.microsoft.com/office/drawing/2014/main" id="{F6311BF0-A108-CAA3-18D5-5D2BCE5A6FDD}"/>
              </a:ext>
            </a:extLst>
          </p:cNvPr>
          <p:cNvSpPr/>
          <p:nvPr/>
        </p:nvSpPr>
        <p:spPr>
          <a:xfrm flipV="1">
            <a:off x="10006960" y="120893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497173" y="383417"/>
            <a:ext cx="2506637"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3" name="TextBox 2">
            <a:extLst>
              <a:ext uri="{FF2B5EF4-FFF2-40B4-BE49-F238E27FC236}">
                <a16:creationId xmlns:a16="http://schemas.microsoft.com/office/drawing/2014/main" id="{E72697A0-AB32-A52A-D341-F4A213A9D55D}"/>
              </a:ext>
            </a:extLst>
          </p:cNvPr>
          <p:cNvSpPr txBox="1"/>
          <p:nvPr/>
        </p:nvSpPr>
        <p:spPr>
          <a:xfrm>
            <a:off x="238973" y="1940379"/>
            <a:ext cx="739897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highlight>
                  <a:srgbClr val="FFFFFF"/>
                </a:highlight>
                <a:latin typeface="Arial"/>
                <a:cs typeface="Segoe UI"/>
              </a:rPr>
              <a:t>If you chose not to share disability information with a placement provider this is fine. It is always worthwhile to consider the impact this could have in the workplace.</a:t>
            </a:r>
            <a:endParaRPr lang="en-US" sz="2400">
              <a:ea typeface="Calibri"/>
              <a:cs typeface="Calibri"/>
            </a:endParaRPr>
          </a:p>
          <a:p>
            <a:endParaRPr lang="en-GB" sz="2400">
              <a:ea typeface="Calibri"/>
              <a:cs typeface="Calibri"/>
            </a:endParaRPr>
          </a:p>
          <a:p>
            <a:r>
              <a:rPr lang="en-US" sz="2400">
                <a:solidFill>
                  <a:srgbClr val="2F5496"/>
                </a:solidFill>
                <a:highlight>
                  <a:srgbClr val="FFFFFF"/>
                </a:highlight>
                <a:latin typeface="Arial"/>
                <a:cs typeface="Segoe UI"/>
              </a:rPr>
              <a:t>If the University is aware of an unacceptable level of risk to yours or others health, safety and wellbeing if you do not disclose, we will explore options with you such as partial disclosure. Ultimately, on very rare occasions, if the risk cannot be managed, you may not be placed in the work placement and the implications of this will be outlined to you. </a:t>
            </a:r>
            <a:r>
              <a:rPr lang="en-US" sz="2000">
                <a:solidFill>
                  <a:srgbClr val="2F5496"/>
                </a:solidFill>
                <a:highlight>
                  <a:srgbClr val="FFFFFF"/>
                </a:highlight>
                <a:latin typeface="Arial"/>
                <a:cs typeface="Segoe UI"/>
              </a:rPr>
              <a:t> </a:t>
            </a:r>
            <a:r>
              <a:rPr lang="en-GB" sz="2000">
                <a:solidFill>
                  <a:srgbClr val="2F5496"/>
                </a:solidFill>
                <a:highlight>
                  <a:srgbClr val="FFFFFF"/>
                </a:highlight>
                <a:latin typeface="Arial"/>
                <a:cs typeface="Arial"/>
              </a:rPr>
              <a:t> </a:t>
            </a:r>
          </a:p>
        </p:txBody>
      </p:sp>
      <p:pic>
        <p:nvPicPr>
          <p:cNvPr id="10" name="Picture 9" descr="stay up all night All-night means doing something throughout the night. It does not directly refer to a state of sleep deprivation, but it is usually viewed as a state of not sleeping. cartoon characters office quiet stock illustrations">
            <a:extLst>
              <a:ext uri="{FF2B5EF4-FFF2-40B4-BE49-F238E27FC236}">
                <a16:creationId xmlns:a16="http://schemas.microsoft.com/office/drawing/2014/main" id="{799609BF-E56C-C38F-C109-27D5B59CA716}"/>
              </a:ext>
            </a:extLst>
          </p:cNvPr>
          <p:cNvPicPr>
            <a:picLocks noChangeAspect="1"/>
          </p:cNvPicPr>
          <p:nvPr/>
        </p:nvPicPr>
        <p:blipFill>
          <a:blip r:embed="rId4"/>
          <a:stretch>
            <a:fillRect/>
          </a:stretch>
        </p:blipFill>
        <p:spPr>
          <a:xfrm>
            <a:off x="9511803" y="4794460"/>
            <a:ext cx="1959666" cy="1675434"/>
          </a:xfrm>
          <a:prstGeom prst="rect">
            <a:avLst/>
          </a:prstGeom>
        </p:spPr>
      </p:pic>
      <p:pic>
        <p:nvPicPr>
          <p:cNvPr id="4" name="Online Media 3" title="Disability Placement Guide - Video 17">
            <a:hlinkClick r:id="" action="ppaction://media"/>
            <a:extLst>
              <a:ext uri="{FF2B5EF4-FFF2-40B4-BE49-F238E27FC236}">
                <a16:creationId xmlns:a16="http://schemas.microsoft.com/office/drawing/2014/main" id="{1774FB26-AE85-C70A-7D85-4D45C6B24B80}"/>
              </a:ext>
            </a:extLst>
          </p:cNvPr>
          <p:cNvPicPr>
            <a:picLocks noRot="1" noChangeAspect="1"/>
          </p:cNvPicPr>
          <p:nvPr>
            <a:videoFile r:link="rId1"/>
          </p:nvPr>
        </p:nvPicPr>
        <p:blipFill>
          <a:blip r:embed="rId5"/>
          <a:stretch>
            <a:fillRect/>
          </a:stretch>
        </p:blipFill>
        <p:spPr>
          <a:xfrm>
            <a:off x="7642225" y="1719942"/>
            <a:ext cx="4431167" cy="2492830"/>
          </a:xfrm>
          <a:prstGeom prst="rect">
            <a:avLst/>
          </a:prstGeom>
        </p:spPr>
      </p:pic>
    </p:spTree>
    <p:extLst>
      <p:ext uri="{BB962C8B-B14F-4D97-AF65-F5344CB8AC3E}">
        <p14:creationId xmlns:p14="http://schemas.microsoft.com/office/powerpoint/2010/main" val="1559787588"/>
      </p:ext>
    </p:extLst>
  </p:cSld>
  <p:clrMapOvr>
    <a:masterClrMapping/>
  </p:clrMapOvr>
  <mc:AlternateContent xmlns:mc="http://schemas.openxmlformats.org/markup-compatibility/2006" xmlns:p14="http://schemas.microsoft.com/office/powerpoint/2010/main">
    <mc:Choice Requires="p14">
      <p:transition spd="slow" p14:dur="2000" advTm="42178"/>
    </mc:Choice>
    <mc:Fallback xmlns="">
      <p:transition spd="slow" advTm="4217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444183" y="396273"/>
            <a:ext cx="7063879"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654562" y="-114073"/>
            <a:ext cx="8271779" cy="1137635"/>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374990" y="-110254"/>
            <a:ext cx="10515600" cy="1325563"/>
          </a:xfrm>
        </p:spPr>
        <p:txBody>
          <a:bodyPr/>
          <a:lstStyle/>
          <a:p>
            <a:r>
              <a:rPr lang="en-GB" b="1">
                <a:solidFill>
                  <a:srgbClr val="2F5496"/>
                </a:solidFill>
                <a:latin typeface="Arial"/>
                <a:cs typeface="Arial"/>
              </a:rPr>
              <a:t>Further information</a:t>
            </a:r>
          </a:p>
        </p:txBody>
      </p:sp>
      <p:sp>
        <p:nvSpPr>
          <p:cNvPr id="6" name="Rectangle 5">
            <a:extLst>
              <a:ext uri="{FF2B5EF4-FFF2-40B4-BE49-F238E27FC236}">
                <a16:creationId xmlns:a16="http://schemas.microsoft.com/office/drawing/2014/main" id="{F6311BF0-A108-CAA3-18D5-5D2BCE5A6FDD}"/>
              </a:ext>
            </a:extLst>
          </p:cNvPr>
          <p:cNvSpPr/>
          <p:nvPr/>
        </p:nvSpPr>
        <p:spPr>
          <a:xfrm flipV="1">
            <a:off x="9583464" y="98839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019822" y="144559"/>
            <a:ext cx="2525323"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TextBox 4">
            <a:extLst>
              <a:ext uri="{FF2B5EF4-FFF2-40B4-BE49-F238E27FC236}">
                <a16:creationId xmlns:a16="http://schemas.microsoft.com/office/drawing/2014/main" id="{27CF9533-FBE2-CE37-B3CE-BC05C4048F27}"/>
              </a:ext>
            </a:extLst>
          </p:cNvPr>
          <p:cNvSpPr txBox="1"/>
          <p:nvPr/>
        </p:nvSpPr>
        <p:spPr>
          <a:xfrm>
            <a:off x="180246" y="1551787"/>
            <a:ext cx="7946473"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F5496"/>
                </a:solidFill>
                <a:highlight>
                  <a:srgbClr val="FFFFFF"/>
                </a:highlight>
                <a:latin typeface="Arial"/>
                <a:cs typeface="Segoe UI"/>
              </a:rPr>
              <a:t>There is more information in the Accessible Placements and Disabled Students Policy. </a:t>
            </a:r>
            <a:r>
              <a:rPr lang="en-US" sz="2000" i="1" dirty="0">
                <a:solidFill>
                  <a:srgbClr val="2F5496"/>
                </a:solidFill>
                <a:highlight>
                  <a:srgbClr val="FFFFFF"/>
                </a:highlight>
                <a:latin typeface="Arial"/>
                <a:cs typeface="Segoe UI"/>
              </a:rPr>
              <a:t>(insert link once updated).</a:t>
            </a:r>
            <a:r>
              <a:rPr lang="en-GB" sz="2000" dirty="0">
                <a:solidFill>
                  <a:srgbClr val="2F5496"/>
                </a:solidFill>
                <a:highlight>
                  <a:srgbClr val="FFFFFF"/>
                </a:highlight>
                <a:latin typeface="Arial"/>
                <a:cs typeface="Arial"/>
              </a:rPr>
              <a:t> </a:t>
            </a:r>
          </a:p>
          <a:p>
            <a:endParaRPr lang="en-US" sz="2000" dirty="0">
              <a:solidFill>
                <a:srgbClr val="2F5496"/>
              </a:solidFill>
              <a:highlight>
                <a:srgbClr val="FFFFFF"/>
              </a:highlight>
              <a:latin typeface="Arial"/>
              <a:cs typeface="Segoe UI"/>
            </a:endParaRPr>
          </a:p>
          <a:p>
            <a:r>
              <a:rPr lang="en-US" sz="2000" dirty="0">
                <a:solidFill>
                  <a:srgbClr val="2F5496"/>
                </a:solidFill>
                <a:highlight>
                  <a:srgbClr val="FFFFFF"/>
                </a:highlight>
                <a:latin typeface="Arial"/>
                <a:cs typeface="Segoe UI"/>
              </a:rPr>
              <a:t>If you have not met with staff in the Disability Service, you can link with them in a number of ways:</a:t>
            </a:r>
            <a:r>
              <a:rPr lang="en-GB" sz="2000" dirty="0">
                <a:solidFill>
                  <a:srgbClr val="2F5496"/>
                </a:solidFill>
                <a:highlight>
                  <a:srgbClr val="FFFFFF"/>
                </a:highlight>
                <a:latin typeface="Arial"/>
                <a:cs typeface="Arial"/>
              </a:rPr>
              <a:t> </a:t>
            </a:r>
            <a:endParaRPr lang="en-GB" sz="2000">
              <a:ea typeface="Calibri"/>
              <a:cs typeface="Calibri"/>
            </a:endParaRPr>
          </a:p>
          <a:p>
            <a:pPr marL="342900" indent="-342900">
              <a:buFont typeface="Wingdings"/>
              <a:buChar char="Ø"/>
            </a:pPr>
            <a:r>
              <a:rPr lang="en-US" sz="2000" dirty="0">
                <a:solidFill>
                  <a:srgbClr val="2F5496"/>
                </a:solidFill>
                <a:highlight>
                  <a:srgbClr val="FFFFFF"/>
                </a:highlight>
                <a:latin typeface="Arial"/>
                <a:cs typeface="Arial"/>
              </a:rPr>
              <a:t>Book an appointment using the </a:t>
            </a:r>
            <a:r>
              <a:rPr lang="en-US" sz="2000" u="sng" dirty="0">
                <a:solidFill>
                  <a:srgbClr val="2F5496"/>
                </a:solidFill>
                <a:highlight>
                  <a:srgbClr val="FFFFFF"/>
                </a:highlight>
                <a:latin typeface="Arial"/>
                <a:cs typeface="Arial"/>
                <a:hlinkClick r:id="rId4"/>
              </a:rPr>
              <a:t>online appointment request form</a:t>
            </a:r>
            <a:r>
              <a:rPr lang="en-US" sz="2000" dirty="0">
                <a:solidFill>
                  <a:srgbClr val="2F5496"/>
                </a:solidFill>
                <a:highlight>
                  <a:srgbClr val="FFFFFF"/>
                </a:highlight>
                <a:latin typeface="Arial"/>
                <a:cs typeface="Arial"/>
              </a:rPr>
              <a:t>.</a:t>
            </a:r>
            <a:r>
              <a:rPr lang="en-GB" sz="2000" dirty="0">
                <a:solidFill>
                  <a:srgbClr val="2F5496"/>
                </a:solidFill>
                <a:highlight>
                  <a:srgbClr val="FFFFFF"/>
                </a:highlight>
                <a:latin typeface="Arial"/>
                <a:cs typeface="Arial"/>
              </a:rPr>
              <a:t> </a:t>
            </a:r>
          </a:p>
          <a:p>
            <a:pPr marL="342900" indent="-342900">
              <a:buFont typeface="Wingdings"/>
              <a:buChar char="Ø"/>
            </a:pPr>
            <a:r>
              <a:rPr lang="en-US" sz="2000" dirty="0">
                <a:solidFill>
                  <a:srgbClr val="2F5496"/>
                </a:solidFill>
                <a:highlight>
                  <a:srgbClr val="FFFFFF"/>
                </a:highlight>
                <a:latin typeface="Arial"/>
                <a:cs typeface="Arial"/>
              </a:rPr>
              <a:t>Book an appointment in person at </a:t>
            </a:r>
            <a:r>
              <a:rPr lang="en-US" sz="2000" err="1">
                <a:solidFill>
                  <a:srgbClr val="2F5496"/>
                </a:solidFill>
                <a:highlight>
                  <a:srgbClr val="FFFFFF"/>
                </a:highlight>
                <a:latin typeface="Arial"/>
                <a:cs typeface="Arial"/>
              </a:rPr>
              <a:t>iPoint</a:t>
            </a:r>
            <a:r>
              <a:rPr lang="en-US" sz="2000" dirty="0">
                <a:solidFill>
                  <a:srgbClr val="2F5496"/>
                </a:solidFill>
                <a:highlight>
                  <a:srgbClr val="FFFFFF"/>
                </a:highlight>
                <a:latin typeface="Arial"/>
                <a:cs typeface="Arial"/>
              </a:rPr>
              <a:t> in </a:t>
            </a:r>
            <a:r>
              <a:rPr lang="en-US" sz="2000" u="sng" dirty="0">
                <a:solidFill>
                  <a:srgbClr val="2F5496"/>
                </a:solidFill>
                <a:highlight>
                  <a:srgbClr val="FFFFFF"/>
                </a:highlight>
                <a:latin typeface="Arial"/>
                <a:cs typeface="Arial"/>
                <a:hlinkClick r:id="rId5"/>
              </a:rPr>
              <a:t>Student Central</a:t>
            </a:r>
            <a:r>
              <a:rPr lang="en-US" sz="2000" dirty="0">
                <a:solidFill>
                  <a:srgbClr val="2F5496"/>
                </a:solidFill>
                <a:highlight>
                  <a:srgbClr val="FFFFFF"/>
                </a:highlight>
                <a:latin typeface="Arial"/>
                <a:cs typeface="Arial"/>
              </a:rPr>
              <a:t> or by phoning </a:t>
            </a:r>
            <a:r>
              <a:rPr lang="en-US" sz="2000" err="1">
                <a:solidFill>
                  <a:srgbClr val="2F5496"/>
                </a:solidFill>
                <a:highlight>
                  <a:srgbClr val="FFFFFF"/>
                </a:highlight>
                <a:latin typeface="Arial"/>
                <a:cs typeface="Arial"/>
              </a:rPr>
              <a:t>iPoint</a:t>
            </a:r>
            <a:r>
              <a:rPr lang="en-US" sz="2000" dirty="0">
                <a:solidFill>
                  <a:srgbClr val="2F5496"/>
                </a:solidFill>
                <a:highlight>
                  <a:srgbClr val="FFFFFF"/>
                </a:highlight>
                <a:latin typeface="Arial"/>
                <a:cs typeface="Arial"/>
              </a:rPr>
              <a:t> on 01484 471001</a:t>
            </a:r>
            <a:r>
              <a:rPr lang="en-GB" sz="2000" dirty="0">
                <a:solidFill>
                  <a:srgbClr val="2F5496"/>
                </a:solidFill>
                <a:highlight>
                  <a:srgbClr val="FFFFFF"/>
                </a:highlight>
                <a:latin typeface="Arial"/>
                <a:cs typeface="Arial"/>
              </a:rPr>
              <a:t> </a:t>
            </a:r>
          </a:p>
          <a:p>
            <a:pPr marL="342900" indent="-342900">
              <a:buFont typeface="Wingdings"/>
              <a:buChar char="Ø"/>
            </a:pPr>
            <a:r>
              <a:rPr lang="en-US" sz="2000" u="sng" dirty="0">
                <a:solidFill>
                  <a:srgbClr val="2F5496"/>
                </a:solidFill>
                <a:highlight>
                  <a:srgbClr val="FFFFFF"/>
                </a:highlight>
                <a:latin typeface="Arial"/>
                <a:cs typeface="Arial"/>
                <a:hlinkClick r:id="rId6"/>
              </a:rPr>
              <a:t>Register with Disability Services</a:t>
            </a:r>
            <a:r>
              <a:rPr lang="en-US" sz="2000" dirty="0">
                <a:solidFill>
                  <a:srgbClr val="2F5496"/>
                </a:solidFill>
                <a:highlight>
                  <a:srgbClr val="FFFFFF"/>
                </a:highlight>
                <a:latin typeface="Arial"/>
                <a:cs typeface="Arial"/>
              </a:rPr>
              <a:t> and you will be contacted with details of how to link with an adviser. </a:t>
            </a:r>
            <a:r>
              <a:rPr lang="en-GB" sz="2000" dirty="0">
                <a:solidFill>
                  <a:srgbClr val="2F5496"/>
                </a:solidFill>
                <a:highlight>
                  <a:srgbClr val="FFFFFF"/>
                </a:highlight>
                <a:latin typeface="Arial"/>
                <a:cs typeface="Arial"/>
              </a:rPr>
              <a:t> </a:t>
            </a:r>
          </a:p>
          <a:p>
            <a:endParaRPr lang="en-GB" sz="2000" dirty="0">
              <a:highlight>
                <a:srgbClr val="FFFFFF"/>
              </a:highlight>
              <a:latin typeface="Segoe UI"/>
              <a:cs typeface="Segoe UI"/>
            </a:endParaRPr>
          </a:p>
          <a:p>
            <a:r>
              <a:rPr lang="en-US" sz="2000" dirty="0">
                <a:solidFill>
                  <a:srgbClr val="2F5496"/>
                </a:solidFill>
                <a:highlight>
                  <a:srgbClr val="FFFFFF"/>
                </a:highlight>
                <a:latin typeface="Arial"/>
                <a:cs typeface="Segoe UI"/>
              </a:rPr>
              <a:t> </a:t>
            </a:r>
            <a:r>
              <a:rPr lang="en-GB" sz="2000" dirty="0">
                <a:solidFill>
                  <a:srgbClr val="2F5496"/>
                </a:solidFill>
                <a:highlight>
                  <a:srgbClr val="FFFFFF"/>
                </a:highlight>
                <a:latin typeface="Arial"/>
                <a:cs typeface="Arial"/>
              </a:rPr>
              <a:t> </a:t>
            </a:r>
          </a:p>
          <a:p>
            <a:r>
              <a:rPr lang="en-US" sz="2000" b="1" dirty="0">
                <a:solidFill>
                  <a:srgbClr val="2F5496"/>
                </a:solidFill>
                <a:highlight>
                  <a:srgbClr val="FFFFFF"/>
                </a:highlight>
                <a:latin typeface="Arial"/>
                <a:cs typeface="Segoe UI"/>
              </a:rPr>
              <a:t>Further information:</a:t>
            </a:r>
            <a:r>
              <a:rPr lang="en-GB" sz="2000" dirty="0">
                <a:solidFill>
                  <a:srgbClr val="2F5496"/>
                </a:solidFill>
                <a:highlight>
                  <a:srgbClr val="FFFFFF"/>
                </a:highlight>
                <a:latin typeface="Arial"/>
                <a:cs typeface="Arial"/>
              </a:rPr>
              <a:t> </a:t>
            </a:r>
          </a:p>
          <a:p>
            <a:r>
              <a:rPr lang="en-US" sz="2000" u="sng" dirty="0">
                <a:solidFill>
                  <a:srgbClr val="0563C1"/>
                </a:solidFill>
                <a:highlight>
                  <a:srgbClr val="FFFFFF"/>
                </a:highlight>
                <a:latin typeface="Arial"/>
                <a:cs typeface="Segoe UI"/>
                <a:hlinkClick r:id="rId7"/>
              </a:rPr>
              <a:t>The Image Project</a:t>
            </a:r>
            <a:r>
              <a:rPr lang="en-US" sz="2000" dirty="0">
                <a:solidFill>
                  <a:srgbClr val="2F5496"/>
                </a:solidFill>
                <a:highlight>
                  <a:srgbClr val="FFFFFF"/>
                </a:highlight>
                <a:latin typeface="Arial"/>
                <a:cs typeface="Segoe UI"/>
              </a:rPr>
              <a:t> - supporting autistic students to appreciate and demonstrate skills to employers.</a:t>
            </a:r>
            <a:r>
              <a:rPr lang="en-GB" sz="2000" dirty="0">
                <a:solidFill>
                  <a:srgbClr val="2F5496"/>
                </a:solidFill>
                <a:highlight>
                  <a:srgbClr val="FFFFFF"/>
                </a:highlight>
                <a:latin typeface="Arial"/>
                <a:cs typeface="Arial"/>
              </a:rPr>
              <a:t> </a:t>
            </a:r>
          </a:p>
          <a:p>
            <a:r>
              <a:rPr lang="en-US" sz="2000" u="sng" dirty="0">
                <a:solidFill>
                  <a:srgbClr val="0563C1"/>
                </a:solidFill>
                <a:highlight>
                  <a:srgbClr val="FFFFFF"/>
                </a:highlight>
                <a:latin typeface="Arial"/>
                <a:cs typeface="Segoe UI"/>
                <a:hlinkClick r:id="rId8"/>
              </a:rPr>
              <a:t>My Plus Students’ Club</a:t>
            </a:r>
            <a:r>
              <a:rPr lang="en-US" sz="2000" dirty="0">
                <a:solidFill>
                  <a:srgbClr val="2F5496"/>
                </a:solidFill>
                <a:highlight>
                  <a:srgbClr val="FFFFFF"/>
                </a:highlight>
                <a:latin typeface="Arial"/>
                <a:cs typeface="Segoe UI"/>
              </a:rPr>
              <a:t> - essential careers advice for disabled students and graduates.</a:t>
            </a:r>
            <a:r>
              <a:rPr lang="en-GB" sz="2000" dirty="0">
                <a:solidFill>
                  <a:srgbClr val="2F5496"/>
                </a:solidFill>
                <a:highlight>
                  <a:srgbClr val="FFFFFF"/>
                </a:highlight>
                <a:latin typeface="Arial"/>
                <a:cs typeface="Arial"/>
              </a:rPr>
              <a:t> </a:t>
            </a:r>
          </a:p>
          <a:p>
            <a:endParaRPr lang="en-GB" sz="1200">
              <a:solidFill>
                <a:srgbClr val="2F5496"/>
              </a:solidFill>
              <a:highlight>
                <a:srgbClr val="FFFFFF"/>
              </a:highlight>
              <a:latin typeface="Arial"/>
              <a:cs typeface="Arial"/>
            </a:endParaRPr>
          </a:p>
        </p:txBody>
      </p:sp>
      <p:pic>
        <p:nvPicPr>
          <p:cNvPr id="3" name="Online Media 2" title="Disability Placement Guide - Video 18">
            <a:hlinkClick r:id="" action="ppaction://media"/>
            <a:extLst>
              <a:ext uri="{FF2B5EF4-FFF2-40B4-BE49-F238E27FC236}">
                <a16:creationId xmlns:a16="http://schemas.microsoft.com/office/drawing/2014/main" id="{5612135E-AB74-8845-8F72-F5D2AFF700BC}"/>
              </a:ext>
            </a:extLst>
          </p:cNvPr>
          <p:cNvPicPr>
            <a:picLocks noRot="1" noChangeAspect="1"/>
          </p:cNvPicPr>
          <p:nvPr>
            <a:videoFile r:link="rId1"/>
          </p:nvPr>
        </p:nvPicPr>
        <p:blipFill>
          <a:blip r:embed="rId9"/>
          <a:stretch>
            <a:fillRect/>
          </a:stretch>
        </p:blipFill>
        <p:spPr>
          <a:xfrm>
            <a:off x="8034110" y="228600"/>
            <a:ext cx="3832452" cy="2166257"/>
          </a:xfrm>
          <a:prstGeom prst="rect">
            <a:avLst/>
          </a:prstGeom>
        </p:spPr>
      </p:pic>
    </p:spTree>
    <p:extLst>
      <p:ext uri="{BB962C8B-B14F-4D97-AF65-F5344CB8AC3E}">
        <p14:creationId xmlns:p14="http://schemas.microsoft.com/office/powerpoint/2010/main" val="1235688399"/>
      </p:ext>
    </p:extLst>
  </p:cSld>
  <p:clrMapOvr>
    <a:masterClrMapping/>
  </p:clrMapOvr>
  <mc:AlternateContent xmlns:mc="http://schemas.openxmlformats.org/markup-compatibility/2006" xmlns:p14="http://schemas.microsoft.com/office/powerpoint/2010/main">
    <mc:Choice Requires="p14">
      <p:transition spd="slow" p14:dur="2000" advTm="65026"/>
    </mc:Choice>
    <mc:Fallback xmlns="">
      <p:transition spd="slow" advTm="6502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477980" y="1095129"/>
            <a:ext cx="10387244" cy="3190000"/>
          </a:xfrm>
        </p:spPr>
        <p:txBody>
          <a:bodyPr>
            <a:noAutofit/>
          </a:bodyPr>
          <a:lstStyle/>
          <a:p>
            <a:pPr algn="l"/>
            <a:r>
              <a:rPr lang="en-GB" sz="6600" b="1">
                <a:ln w="12700">
                  <a:solidFill>
                    <a:srgbClr val="003976"/>
                  </a:solidFill>
                </a:ln>
                <a:solidFill>
                  <a:srgbClr val="003976"/>
                </a:solidFill>
                <a:latin typeface="Foco"/>
              </a:rPr>
              <a:t>Supporting you through your placement with a disability</a:t>
            </a:r>
            <a:endParaRPr lang="en-GB" sz="6600" b="1">
              <a:ln w="12700">
                <a:solidFill>
                  <a:srgbClr val="003976"/>
                </a:solidFill>
              </a:ln>
              <a:solidFill>
                <a:srgbClr val="003976"/>
              </a:solidFill>
              <a:latin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477980" y="4417827"/>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Disability Placement Guide - Video 2">
            <a:hlinkClick r:id="" action="ppaction://media"/>
            <a:extLst>
              <a:ext uri="{FF2B5EF4-FFF2-40B4-BE49-F238E27FC236}">
                <a16:creationId xmlns:a16="http://schemas.microsoft.com/office/drawing/2014/main" id="{EC9D9C51-A73B-FAD0-D260-C0DFE4582612}"/>
              </a:ext>
            </a:extLst>
          </p:cNvPr>
          <p:cNvPicPr>
            <a:picLocks noRot="1" noChangeAspect="1"/>
          </p:cNvPicPr>
          <p:nvPr>
            <a:videoFile r:link="rId1"/>
          </p:nvPr>
        </p:nvPicPr>
        <p:blipFill>
          <a:blip r:embed="rId6"/>
          <a:stretch>
            <a:fillRect/>
          </a:stretch>
        </p:blipFill>
        <p:spPr>
          <a:xfrm>
            <a:off x="755512" y="210931"/>
            <a:ext cx="3680999" cy="2073966"/>
          </a:xfrm>
          <a:prstGeom prst="rect">
            <a:avLst/>
          </a:prstGeom>
        </p:spPr>
      </p:pic>
    </p:spTree>
    <p:extLst>
      <p:ext uri="{BB962C8B-B14F-4D97-AF65-F5344CB8AC3E}">
        <p14:creationId xmlns:p14="http://schemas.microsoft.com/office/powerpoint/2010/main" val="3728361995"/>
      </p:ext>
    </p:extLst>
  </p:cSld>
  <p:clrMapOvr>
    <a:masterClrMapping/>
  </p:clrMapOvr>
  <mc:AlternateContent xmlns:mc="http://schemas.openxmlformats.org/markup-compatibility/2006" xmlns:p14="http://schemas.microsoft.com/office/powerpoint/2010/main">
    <mc:Choice Requires="p14">
      <p:transition spd="slow" p14:dur="2000" advTm="12147"/>
    </mc:Choice>
    <mc:Fallback xmlns="">
      <p:transition spd="slow" advTm="1214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3492" y="734203"/>
            <a:ext cx="7063879" cy="87284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3492" y="365"/>
            <a:ext cx="8393256" cy="1457895"/>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838200" y="365125"/>
            <a:ext cx="10515600" cy="1325563"/>
          </a:xfrm>
        </p:spPr>
        <p:txBody>
          <a:bodyPr/>
          <a:lstStyle/>
          <a:p>
            <a:r>
              <a:rPr lang="en-US" b="1">
                <a:solidFill>
                  <a:srgbClr val="2F5496"/>
                </a:solidFill>
                <a:latin typeface="Arial"/>
                <a:cs typeface="Arial"/>
              </a:rPr>
              <a:t>Introduction</a:t>
            </a:r>
            <a:endParaRPr lang="en-GB" b="1">
              <a:solidFill>
                <a:srgbClr val="2F5496"/>
              </a:solidFill>
              <a:latin typeface="Arial"/>
              <a:cs typeface="Arial"/>
            </a:endParaRP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640711" y="230188"/>
            <a:ext cx="2342945"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3">
            <a:extLst>
              <a:ext uri="{FF2B5EF4-FFF2-40B4-BE49-F238E27FC236}">
                <a16:creationId xmlns:a16="http://schemas.microsoft.com/office/drawing/2014/main" id="{1665C9E0-5FEC-A489-20AD-D4A94520A5D3}"/>
              </a:ext>
            </a:extLst>
          </p:cNvPr>
          <p:cNvSpPr txBox="1">
            <a:spLocks/>
          </p:cNvSpPr>
          <p:nvPr/>
        </p:nvSpPr>
        <p:spPr>
          <a:xfrm>
            <a:off x="2984499" y="2026636"/>
            <a:ext cx="8790405" cy="42149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a:latin typeface="Foco" panose="020B0504050202020203"/>
            </a:endParaRPr>
          </a:p>
        </p:txBody>
      </p:sp>
      <p:sp>
        <p:nvSpPr>
          <p:cNvPr id="3" name="TextBox 2">
            <a:extLst>
              <a:ext uri="{FF2B5EF4-FFF2-40B4-BE49-F238E27FC236}">
                <a16:creationId xmlns:a16="http://schemas.microsoft.com/office/drawing/2014/main" id="{2DC4C84D-7216-E9F8-1E02-BEE07B23D095}"/>
              </a:ext>
            </a:extLst>
          </p:cNvPr>
          <p:cNvSpPr txBox="1"/>
          <p:nvPr/>
        </p:nvSpPr>
        <p:spPr>
          <a:xfrm>
            <a:off x="327655" y="1799104"/>
            <a:ext cx="6411311" cy="4893647"/>
          </a:xfrm>
          <a:prstGeom prst="rect">
            <a:avLst/>
          </a:prstGeom>
          <a:noFill/>
        </p:spPr>
        <p:txBody>
          <a:bodyPr wrap="square" lIns="91440" tIns="45720" rIns="91440" bIns="45720" rtlCol="0" anchor="t">
            <a:spAutoFit/>
          </a:bodyPr>
          <a:lstStyle/>
          <a:p>
            <a:pPr marL="285750" indent="-285750">
              <a:buFont typeface="Wingdings" panose="020B0604020202020204" pitchFamily="34" charset="0"/>
              <a:buChar char="Ø"/>
            </a:pPr>
            <a:endParaRPr lang="en-GB">
              <a:solidFill>
                <a:srgbClr val="2F5496"/>
              </a:solidFill>
              <a:ea typeface="Calibri" panose="020F0502020204030204"/>
              <a:cs typeface="Calibri" panose="020F0502020204030204"/>
            </a:endParaRPr>
          </a:p>
          <a:p>
            <a:r>
              <a:rPr lang="en-GB" sz="2400">
                <a:solidFill>
                  <a:srgbClr val="2F5496"/>
                </a:solidFill>
                <a:latin typeface="Arial"/>
                <a:cs typeface="Arial"/>
              </a:rPr>
              <a:t>We are all different, and may have different support needs;</a:t>
            </a:r>
            <a:endParaRPr lang="en-GB" sz="2400">
              <a:solidFill>
                <a:srgbClr val="2F5496"/>
              </a:solidFill>
              <a:latin typeface="Arial"/>
              <a:ea typeface="Calibri"/>
              <a:cs typeface="Arial"/>
            </a:endParaRPr>
          </a:p>
          <a:p>
            <a:endParaRPr lang="en-GB" sz="2400">
              <a:solidFill>
                <a:srgbClr val="2F5496"/>
              </a:solidFill>
              <a:latin typeface="Arial"/>
              <a:ea typeface="Calibri"/>
              <a:cs typeface="Calibri"/>
            </a:endParaRPr>
          </a:p>
          <a:p>
            <a:r>
              <a:rPr lang="en-GB" sz="2400">
                <a:solidFill>
                  <a:srgbClr val="2F5496"/>
                </a:solidFill>
                <a:latin typeface="Arial"/>
                <a:cs typeface="Calibri"/>
              </a:rPr>
              <a:t>We are here;</a:t>
            </a:r>
            <a:endParaRPr lang="en-GB" sz="2400">
              <a:solidFill>
                <a:srgbClr val="2F5496"/>
              </a:solidFill>
              <a:latin typeface="Arial"/>
              <a:ea typeface="Calibri"/>
              <a:cs typeface="Calibri"/>
            </a:endParaRPr>
          </a:p>
          <a:p>
            <a:endParaRPr lang="en-GB" sz="2400">
              <a:solidFill>
                <a:srgbClr val="2F5496"/>
              </a:solidFill>
              <a:latin typeface="Arial"/>
              <a:ea typeface="Calibri"/>
              <a:cs typeface="Calibri"/>
            </a:endParaRPr>
          </a:p>
          <a:p>
            <a:pPr marL="285750" indent="-285750">
              <a:buFont typeface="Wingdings" panose="020B0604020202020204" pitchFamily="34" charset="0"/>
              <a:buChar char="Ø"/>
            </a:pPr>
            <a:r>
              <a:rPr lang="en-GB" sz="2400">
                <a:solidFill>
                  <a:srgbClr val="2F5496"/>
                </a:solidFill>
                <a:latin typeface="Arial"/>
                <a:cs typeface="Arial"/>
              </a:rPr>
              <a:t>If you require support and adjustments </a:t>
            </a:r>
            <a:endParaRPr lang="en-GB" sz="2400">
              <a:solidFill>
                <a:srgbClr val="2F5496"/>
              </a:solidFill>
              <a:latin typeface="Arial"/>
              <a:ea typeface="Calibri" panose="020F0502020204030204"/>
              <a:cs typeface="Arial"/>
            </a:endParaRPr>
          </a:p>
          <a:p>
            <a:pPr marL="285750" indent="-285750">
              <a:buFont typeface="Wingdings" panose="020B0604020202020204" pitchFamily="34" charset="0"/>
              <a:buChar char="Ø"/>
            </a:pPr>
            <a:r>
              <a:rPr lang="en-GB" sz="2400">
                <a:solidFill>
                  <a:srgbClr val="2F5496"/>
                </a:solidFill>
                <a:latin typeface="Arial"/>
                <a:cs typeface="Arial"/>
              </a:rPr>
              <a:t>We understand needs vary</a:t>
            </a:r>
            <a:endParaRPr lang="en-GB" sz="2400">
              <a:solidFill>
                <a:srgbClr val="2F5496"/>
              </a:solidFill>
              <a:latin typeface="Arial"/>
              <a:ea typeface="Calibri" panose="020F0502020204030204"/>
              <a:cs typeface="Arial"/>
            </a:endParaRPr>
          </a:p>
          <a:p>
            <a:pPr marL="285750" indent="-285750">
              <a:buFont typeface="Wingdings" panose="020B0604020202020204" pitchFamily="34" charset="0"/>
              <a:buChar char="Ø"/>
            </a:pPr>
            <a:r>
              <a:rPr lang="en-GB" sz="2400">
                <a:solidFill>
                  <a:srgbClr val="2F5496"/>
                </a:solidFill>
                <a:latin typeface="Arial"/>
                <a:cs typeface="Arial"/>
              </a:rPr>
              <a:t>We can support the provision of equipment</a:t>
            </a:r>
            <a:endParaRPr lang="en-GB" sz="2400">
              <a:solidFill>
                <a:srgbClr val="2F5496"/>
              </a:solidFill>
              <a:latin typeface="Arial"/>
              <a:ea typeface="Calibri" panose="020F0502020204030204"/>
              <a:cs typeface="Arial"/>
            </a:endParaRPr>
          </a:p>
          <a:p>
            <a:pPr marL="285750" indent="-285750">
              <a:buFont typeface="Wingdings" panose="020B0604020202020204" pitchFamily="34" charset="0"/>
              <a:buChar char="Ø"/>
            </a:pPr>
            <a:r>
              <a:rPr lang="en-GB" sz="2400">
                <a:solidFill>
                  <a:srgbClr val="2F5496"/>
                </a:solidFill>
                <a:latin typeface="Arial"/>
                <a:cs typeface="Arial"/>
              </a:rPr>
              <a:t>We can help with alterations to your working conditions</a:t>
            </a:r>
            <a:endParaRPr lang="en-GB" sz="2400">
              <a:solidFill>
                <a:srgbClr val="2F5496"/>
              </a:solidFill>
              <a:latin typeface="Arial"/>
              <a:ea typeface="Calibri" panose="020F0502020204030204"/>
              <a:cs typeface="Arial"/>
            </a:endParaRPr>
          </a:p>
          <a:p>
            <a:pPr marL="285750" indent="-285750">
              <a:buFont typeface="Wingdings" panose="020B0604020202020204" pitchFamily="34" charset="0"/>
              <a:buChar char="Ø"/>
            </a:pPr>
            <a:endParaRPr lang="en-GB">
              <a:solidFill>
                <a:srgbClr val="2F5496"/>
              </a:solidFill>
              <a:ea typeface="Calibri" panose="020F0502020204030204"/>
              <a:cs typeface="Calibri"/>
            </a:endParaRPr>
          </a:p>
          <a:p>
            <a:pPr marL="285750" indent="-285750">
              <a:buFont typeface="Wingdings" panose="020B0604020202020204" pitchFamily="34" charset="0"/>
              <a:buChar char="Ø"/>
            </a:pPr>
            <a:endParaRPr lang="en-GB">
              <a:solidFill>
                <a:srgbClr val="2F5496"/>
              </a:solidFill>
              <a:ea typeface="Calibri" panose="020F0502020204030204"/>
              <a:cs typeface="Calibri"/>
            </a:endParaRPr>
          </a:p>
          <a:p>
            <a:endParaRPr lang="en-GB">
              <a:solidFill>
                <a:srgbClr val="2F5496"/>
              </a:solidFill>
              <a:ea typeface="Calibri" panose="020F0502020204030204"/>
              <a:cs typeface="Calibri"/>
            </a:endParaRPr>
          </a:p>
        </p:txBody>
      </p:sp>
      <p:pic>
        <p:nvPicPr>
          <p:cNvPr id="4" name="Picture 3" descr="A group of people standing together&#10;&#10;Description automatically generated">
            <a:extLst>
              <a:ext uri="{FF2B5EF4-FFF2-40B4-BE49-F238E27FC236}">
                <a16:creationId xmlns:a16="http://schemas.microsoft.com/office/drawing/2014/main" id="{CE4AC6A7-CA92-A893-C6DA-5A4447101703}"/>
              </a:ext>
            </a:extLst>
          </p:cNvPr>
          <p:cNvPicPr>
            <a:picLocks noChangeAspect="1"/>
          </p:cNvPicPr>
          <p:nvPr/>
        </p:nvPicPr>
        <p:blipFill>
          <a:blip r:embed="rId4"/>
          <a:stretch>
            <a:fillRect/>
          </a:stretch>
        </p:blipFill>
        <p:spPr>
          <a:xfrm>
            <a:off x="7537828" y="3847042"/>
            <a:ext cx="4276725" cy="2381250"/>
          </a:xfrm>
          <a:prstGeom prst="rect">
            <a:avLst/>
          </a:prstGeom>
        </p:spPr>
      </p:pic>
      <p:pic>
        <p:nvPicPr>
          <p:cNvPr id="7" name="Online Media 6" title="Disability Placement Guide - Video 3">
            <a:hlinkClick r:id="" action="ppaction://media"/>
            <a:extLst>
              <a:ext uri="{FF2B5EF4-FFF2-40B4-BE49-F238E27FC236}">
                <a16:creationId xmlns:a16="http://schemas.microsoft.com/office/drawing/2014/main" id="{02B40AA1-9BB8-0B6B-7F73-43827A1ED026}"/>
              </a:ext>
            </a:extLst>
          </p:cNvPr>
          <p:cNvPicPr>
            <a:picLocks noRot="1" noChangeAspect="1"/>
          </p:cNvPicPr>
          <p:nvPr>
            <a:videoFile r:link="rId1"/>
          </p:nvPr>
        </p:nvPicPr>
        <p:blipFill>
          <a:blip r:embed="rId5"/>
          <a:stretch>
            <a:fillRect/>
          </a:stretch>
        </p:blipFill>
        <p:spPr>
          <a:xfrm>
            <a:off x="7217682" y="1295401"/>
            <a:ext cx="4300539" cy="2373085"/>
          </a:xfrm>
          <a:prstGeom prst="rect">
            <a:avLst/>
          </a:prstGeom>
        </p:spPr>
      </p:pic>
    </p:spTree>
    <p:extLst>
      <p:ext uri="{BB962C8B-B14F-4D97-AF65-F5344CB8AC3E}">
        <p14:creationId xmlns:p14="http://schemas.microsoft.com/office/powerpoint/2010/main" val="2996776776"/>
      </p:ext>
    </p:extLst>
  </p:cSld>
  <p:clrMapOvr>
    <a:masterClrMapping/>
  </p:clrMapOvr>
  <mc:AlternateContent xmlns:mc="http://schemas.openxmlformats.org/markup-compatibility/2006" xmlns:p14="http://schemas.microsoft.com/office/powerpoint/2010/main">
    <mc:Choice Requires="p14">
      <p:transition spd="slow" p14:dur="2000" advTm="71230"/>
    </mc:Choice>
    <mc:Fallback xmlns="">
      <p:transition spd="slow" advTm="712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3492" y="701073"/>
            <a:ext cx="7063879"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3492" y="66626"/>
            <a:ext cx="8393256" cy="1391634"/>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838200" y="365125"/>
            <a:ext cx="10515600" cy="1325563"/>
          </a:xfrm>
        </p:spPr>
        <p:txBody>
          <a:bodyPr/>
          <a:lstStyle/>
          <a:p>
            <a:r>
              <a:rPr lang="en-US" b="1">
                <a:solidFill>
                  <a:schemeClr val="accent1">
                    <a:lumMod val="75000"/>
                  </a:schemeClr>
                </a:solidFill>
                <a:latin typeface="Arial"/>
                <a:cs typeface="Arial"/>
              </a:rPr>
              <a:t>Aims</a:t>
            </a:r>
            <a:r>
              <a:rPr lang="en-US" sz="4400" b="1">
                <a:solidFill>
                  <a:schemeClr val="accent1">
                    <a:lumMod val="75000"/>
                  </a:schemeClr>
                </a:solidFill>
                <a:latin typeface="Arial"/>
                <a:cs typeface="Arial"/>
              </a:rPr>
              <a:t> and Objectives</a:t>
            </a:r>
            <a:endParaRPr lang="en-GB" b="1">
              <a:solidFill>
                <a:schemeClr val="accent1">
                  <a:lumMod val="75000"/>
                </a:schemeClr>
              </a:solidFill>
              <a:latin typeface="Arial"/>
              <a:cs typeface="Arial"/>
            </a:endParaRP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561689" y="230188"/>
            <a:ext cx="2421967"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2" name="Content Placeholder 7" descr="A picture containing clothing, person, child, cartoon&#10;&#10;Description automatically generated">
            <a:extLst>
              <a:ext uri="{FF2B5EF4-FFF2-40B4-BE49-F238E27FC236}">
                <a16:creationId xmlns:a16="http://schemas.microsoft.com/office/drawing/2014/main" id="{E35FB9B3-D5D2-64AC-43F9-C0F826D8CC75}"/>
              </a:ext>
            </a:extLst>
          </p:cNvPr>
          <p:cNvPicPr>
            <a:picLocks noChangeAspect="1"/>
          </p:cNvPicPr>
          <p:nvPr/>
        </p:nvPicPr>
        <p:blipFill rotWithShape="1">
          <a:blip r:embed="rId4">
            <a:extLst>
              <a:ext uri="{28A0092B-C50C-407E-A947-70E740481C1C}">
                <a14:useLocalDpi xmlns:a14="http://schemas.microsoft.com/office/drawing/2010/main" val="0"/>
              </a:ext>
            </a:extLst>
          </a:blip>
          <a:srcRect r="78415" b="57078"/>
          <a:stretch/>
        </p:blipFill>
        <p:spPr>
          <a:xfrm>
            <a:off x="328133" y="3547858"/>
            <a:ext cx="2784718" cy="3114816"/>
          </a:xfrm>
          <a:prstGeom prst="rect">
            <a:avLst/>
          </a:prstGeom>
        </p:spPr>
      </p:pic>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DC4C84D-7216-E9F8-1E02-BEE07B23D095}"/>
              </a:ext>
            </a:extLst>
          </p:cNvPr>
          <p:cNvSpPr txBox="1"/>
          <p:nvPr/>
        </p:nvSpPr>
        <p:spPr>
          <a:xfrm>
            <a:off x="3762703" y="2186152"/>
            <a:ext cx="6411311" cy="3785652"/>
          </a:xfrm>
          <a:prstGeom prst="rect">
            <a:avLst/>
          </a:prstGeom>
          <a:noFill/>
        </p:spPr>
        <p:txBody>
          <a:bodyPr wrap="square" lIns="91440" tIns="45720" rIns="91440" bIns="45720" rtlCol="0" anchor="t">
            <a:spAutoFit/>
          </a:bodyPr>
          <a:lstStyle/>
          <a:p>
            <a:r>
              <a:rPr lang="en-GB" sz="2400">
                <a:solidFill>
                  <a:srgbClr val="2F5496"/>
                </a:solidFill>
                <a:latin typeface="Arial"/>
                <a:cs typeface="Arial"/>
              </a:rPr>
              <a:t>Helping you understand what support and adjustments you need at each of the different stages of managing your placement.</a:t>
            </a:r>
            <a:endParaRPr lang="en-US" sz="2400">
              <a:solidFill>
                <a:srgbClr val="2F5496"/>
              </a:solidFill>
              <a:latin typeface="Arial"/>
              <a:cs typeface="Arial"/>
            </a:endParaRPr>
          </a:p>
          <a:p>
            <a:endParaRPr lang="en-GB" sz="2400">
              <a:solidFill>
                <a:srgbClr val="2F5496"/>
              </a:solidFill>
              <a:latin typeface="Arial"/>
              <a:cs typeface="Arial"/>
            </a:endParaRPr>
          </a:p>
          <a:p>
            <a:pPr marL="342900" indent="-342900">
              <a:buFont typeface="Wingdings" panose="020B0604020202020204" pitchFamily="34" charset="0"/>
              <a:buChar char="Ø"/>
            </a:pPr>
            <a:r>
              <a:rPr lang="en-GB" sz="2400">
                <a:solidFill>
                  <a:srgbClr val="2F5496"/>
                </a:solidFill>
                <a:latin typeface="Arial"/>
                <a:cs typeface="Arial"/>
              </a:rPr>
              <a:t>Preparing for a placement</a:t>
            </a:r>
            <a:endParaRPr lang="en-US" sz="2400">
              <a:solidFill>
                <a:srgbClr val="2F5496"/>
              </a:solidFill>
              <a:latin typeface="Arial"/>
              <a:cs typeface="Arial"/>
            </a:endParaRPr>
          </a:p>
          <a:p>
            <a:pPr marL="342900" indent="-342900">
              <a:buFont typeface="Wingdings" panose="020B0604020202020204" pitchFamily="34" charset="0"/>
              <a:buChar char="Ø"/>
            </a:pPr>
            <a:r>
              <a:rPr lang="en-GB" sz="2400">
                <a:solidFill>
                  <a:srgbClr val="2F5496"/>
                </a:solidFill>
                <a:latin typeface="Arial"/>
                <a:cs typeface="Arial"/>
              </a:rPr>
              <a:t>During your placement</a:t>
            </a:r>
            <a:endParaRPr lang="en-US" sz="2400">
              <a:solidFill>
                <a:srgbClr val="2F5496"/>
              </a:solidFill>
              <a:latin typeface="Arial"/>
              <a:cs typeface="Arial"/>
            </a:endParaRPr>
          </a:p>
          <a:p>
            <a:pPr marL="342900" indent="-342900">
              <a:buFont typeface="Wingdings" panose="020B0604020202020204" pitchFamily="34" charset="0"/>
              <a:buChar char="Ø"/>
            </a:pPr>
            <a:r>
              <a:rPr lang="en-GB" sz="2400">
                <a:solidFill>
                  <a:srgbClr val="2F5496"/>
                </a:solidFill>
                <a:latin typeface="Arial"/>
                <a:cs typeface="Arial"/>
              </a:rPr>
              <a:t>Post placement</a:t>
            </a:r>
            <a:endParaRPr lang="en-US" sz="2400">
              <a:solidFill>
                <a:srgbClr val="2F5496"/>
              </a:solidFill>
              <a:latin typeface="Arial"/>
              <a:cs typeface="Arial"/>
            </a:endParaRPr>
          </a:p>
          <a:p>
            <a:pPr marL="342900" indent="-342900">
              <a:buFont typeface="Wingdings" panose="020B0604020202020204" pitchFamily="34" charset="0"/>
              <a:buChar char="Ø"/>
            </a:pPr>
            <a:r>
              <a:rPr lang="en-US" sz="2400">
                <a:solidFill>
                  <a:srgbClr val="2F5496"/>
                </a:solidFill>
                <a:latin typeface="Arial"/>
                <a:cs typeface="Arial"/>
              </a:rPr>
              <a:t>Other useful resources</a:t>
            </a:r>
            <a:endParaRPr lang="en-GB" sz="2400">
              <a:solidFill>
                <a:srgbClr val="2F5496"/>
              </a:solidFill>
              <a:latin typeface="Arial"/>
              <a:cs typeface="Arial"/>
            </a:endParaRPr>
          </a:p>
          <a:p>
            <a:pPr marL="285750" indent="-285750">
              <a:buFont typeface="Wingdings" panose="020B0604020202020204" pitchFamily="34" charset="0"/>
              <a:buChar char="Ø"/>
            </a:pPr>
            <a:endParaRPr lang="en-GB" sz="2400">
              <a:solidFill>
                <a:srgbClr val="2F5496"/>
              </a:solidFill>
              <a:latin typeface="Arial"/>
              <a:cs typeface="Arial"/>
            </a:endParaRPr>
          </a:p>
          <a:p>
            <a:pPr marL="285750" indent="-285750">
              <a:buFont typeface="Wingdings" panose="020B0604020202020204" pitchFamily="34" charset="0"/>
              <a:buChar char="Ø"/>
            </a:pPr>
            <a:endParaRPr lang="en-US" sz="2400">
              <a:solidFill>
                <a:srgbClr val="2F5496"/>
              </a:solidFill>
              <a:latin typeface="Arial"/>
              <a:cs typeface="Arial"/>
            </a:endParaRPr>
          </a:p>
        </p:txBody>
      </p:sp>
      <p:pic>
        <p:nvPicPr>
          <p:cNvPr id="4" name="Online Media 3" title="Disability Placement Guide - Video 4">
            <a:hlinkClick r:id="" action="ppaction://media"/>
            <a:extLst>
              <a:ext uri="{FF2B5EF4-FFF2-40B4-BE49-F238E27FC236}">
                <a16:creationId xmlns:a16="http://schemas.microsoft.com/office/drawing/2014/main" id="{2EB243AD-51F5-DBAA-EB92-147D3F9D4427}"/>
              </a:ext>
            </a:extLst>
          </p:cNvPr>
          <p:cNvPicPr>
            <a:picLocks noRot="1" noChangeAspect="1"/>
          </p:cNvPicPr>
          <p:nvPr>
            <a:videoFile r:link="rId1"/>
          </p:nvPr>
        </p:nvPicPr>
        <p:blipFill>
          <a:blip r:embed="rId5"/>
          <a:stretch>
            <a:fillRect/>
          </a:stretch>
        </p:blipFill>
        <p:spPr>
          <a:xfrm>
            <a:off x="8099425" y="4005943"/>
            <a:ext cx="3767138" cy="2188029"/>
          </a:xfrm>
          <a:prstGeom prst="rect">
            <a:avLst/>
          </a:prstGeom>
        </p:spPr>
      </p:pic>
    </p:spTree>
    <p:extLst>
      <p:ext uri="{BB962C8B-B14F-4D97-AF65-F5344CB8AC3E}">
        <p14:creationId xmlns:p14="http://schemas.microsoft.com/office/powerpoint/2010/main" val="4068719241"/>
      </p:ext>
    </p:extLst>
  </p:cSld>
  <p:clrMapOvr>
    <a:masterClrMapping/>
  </p:clrMapOvr>
  <mc:AlternateContent xmlns:mc="http://schemas.openxmlformats.org/markup-compatibility/2006" xmlns:p14="http://schemas.microsoft.com/office/powerpoint/2010/main">
    <mc:Choice Requires="p14">
      <p:transition spd="slow" p14:dur="2000" advTm="19555"/>
    </mc:Choice>
    <mc:Fallback xmlns="">
      <p:transition spd="slow" advTm="195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3492" y="701073"/>
            <a:ext cx="7063879"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37149" y="192837"/>
            <a:ext cx="8746647" cy="1214939"/>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511629" y="365125"/>
            <a:ext cx="10515600" cy="1325563"/>
          </a:xfrm>
        </p:spPr>
        <p:txBody>
          <a:bodyPr/>
          <a:lstStyle/>
          <a:p>
            <a:r>
              <a:rPr lang="en-US" b="1">
                <a:solidFill>
                  <a:schemeClr val="accent1">
                    <a:lumMod val="75000"/>
                  </a:schemeClr>
                </a:solidFill>
                <a:latin typeface="Arial"/>
                <a:cs typeface="Arial"/>
              </a:rPr>
              <a:t>Who may need support?</a:t>
            </a:r>
            <a:endParaRPr lang="en-GB" b="1">
              <a:solidFill>
                <a:schemeClr val="accent1">
                  <a:lumMod val="75000"/>
                </a:schemeClr>
              </a:solidFill>
              <a:latin typeface="Arial"/>
              <a:cs typeface="Arial"/>
            </a:endParaRP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584267" y="230188"/>
            <a:ext cx="2399389"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DC4C84D-7216-E9F8-1E02-BEE07B23D095}"/>
              </a:ext>
            </a:extLst>
          </p:cNvPr>
          <p:cNvSpPr txBox="1"/>
          <p:nvPr/>
        </p:nvSpPr>
        <p:spPr>
          <a:xfrm>
            <a:off x="4574618" y="1924630"/>
            <a:ext cx="8150970" cy="5632311"/>
          </a:xfrm>
          <a:prstGeom prst="rect">
            <a:avLst/>
          </a:prstGeom>
          <a:noFill/>
        </p:spPr>
        <p:txBody>
          <a:bodyPr wrap="square" lIns="91440" tIns="45720" rIns="91440" bIns="45720" rtlCol="0" anchor="t">
            <a:spAutoFit/>
          </a:bodyPr>
          <a:lstStyle/>
          <a:p>
            <a:r>
              <a:rPr lang="en-US" sz="2400" dirty="0">
                <a:solidFill>
                  <a:srgbClr val="2F5496"/>
                </a:solidFill>
                <a:latin typeface="Arial"/>
                <a:cs typeface="Arial"/>
              </a:rPr>
              <a:t>There are a range of disabilities when support or adjustments may be required on placement:</a:t>
            </a:r>
            <a:endParaRPr lang="en-GB" sz="2400" dirty="0">
              <a:solidFill>
                <a:srgbClr val="2F5496"/>
              </a:solidFill>
              <a:latin typeface="Arial"/>
              <a:cs typeface="Arial"/>
            </a:endParaRPr>
          </a:p>
          <a:p>
            <a:endParaRPr lang="en-US" sz="2400" dirty="0">
              <a:solidFill>
                <a:srgbClr val="2F5496"/>
              </a:solidFill>
              <a:latin typeface="Arial"/>
              <a:cs typeface="Arial"/>
            </a:endParaRPr>
          </a:p>
          <a:p>
            <a:pPr marL="342900" indent="-342900">
              <a:buFont typeface="Wingdings"/>
              <a:buChar char="Ø"/>
            </a:pPr>
            <a:r>
              <a:rPr lang="en-US" sz="2400" dirty="0">
                <a:solidFill>
                  <a:srgbClr val="2F5496"/>
                </a:solidFill>
                <a:latin typeface="Arial"/>
                <a:cs typeface="Arial"/>
              </a:rPr>
              <a:t>A physical or mobility difficulty</a:t>
            </a:r>
            <a:endParaRPr lang="en-GB" sz="2400" dirty="0">
              <a:solidFill>
                <a:srgbClr val="2F5496"/>
              </a:solidFill>
              <a:latin typeface="Arial"/>
              <a:cs typeface="Arial"/>
            </a:endParaRPr>
          </a:p>
          <a:p>
            <a:pPr marL="342900" indent="-342900">
              <a:buFont typeface="Wingdings"/>
              <a:buChar char="Ø"/>
            </a:pPr>
            <a:r>
              <a:rPr lang="en-US" sz="2400" dirty="0">
                <a:solidFill>
                  <a:srgbClr val="2F5496"/>
                </a:solidFill>
                <a:latin typeface="Arial"/>
                <a:cs typeface="Arial"/>
              </a:rPr>
              <a:t>A specific learning difficulty such as dyslexia</a:t>
            </a:r>
            <a:endParaRPr lang="en-GB" sz="2400" dirty="0">
              <a:solidFill>
                <a:srgbClr val="2F5496"/>
              </a:solidFill>
              <a:latin typeface="Arial"/>
              <a:cs typeface="Arial"/>
            </a:endParaRPr>
          </a:p>
          <a:p>
            <a:pPr marL="342900" indent="-342900">
              <a:buFont typeface="Wingdings"/>
              <a:buChar char="Ø"/>
            </a:pPr>
            <a:r>
              <a:rPr lang="en-US" sz="2400" dirty="0">
                <a:solidFill>
                  <a:srgbClr val="2F5496"/>
                </a:solidFill>
                <a:latin typeface="Arial"/>
                <a:cs typeface="Arial"/>
              </a:rPr>
              <a:t>An ongoing mental health issue</a:t>
            </a:r>
            <a:endParaRPr lang="en-GB" sz="2400" dirty="0">
              <a:solidFill>
                <a:srgbClr val="2F5496"/>
              </a:solidFill>
              <a:latin typeface="Arial"/>
              <a:cs typeface="Arial"/>
            </a:endParaRPr>
          </a:p>
          <a:p>
            <a:pPr marL="342900" indent="-342900">
              <a:buFont typeface="Wingdings"/>
              <a:buChar char="Ø"/>
            </a:pPr>
            <a:r>
              <a:rPr lang="en-US" sz="2400" dirty="0">
                <a:solidFill>
                  <a:srgbClr val="2F5496"/>
                </a:solidFill>
                <a:latin typeface="Arial"/>
                <a:cs typeface="Arial"/>
              </a:rPr>
              <a:t>Social communication difficulties such as autism</a:t>
            </a:r>
            <a:endParaRPr lang="en-GB" sz="2400" dirty="0">
              <a:solidFill>
                <a:srgbClr val="2F5496"/>
              </a:solidFill>
              <a:latin typeface="Arial"/>
              <a:cs typeface="Arial"/>
            </a:endParaRPr>
          </a:p>
          <a:p>
            <a:pPr marL="342900" indent="-342900">
              <a:buFont typeface="Wingdings"/>
              <a:buChar char="Ø"/>
            </a:pPr>
            <a:r>
              <a:rPr lang="en-US" sz="2400" dirty="0">
                <a:solidFill>
                  <a:srgbClr val="2F5496"/>
                </a:solidFill>
                <a:latin typeface="Arial"/>
                <a:cs typeface="Arial"/>
              </a:rPr>
              <a:t>Long term health conditions such as fibromyalgia, Crohn’s disease, cancer, diabetes</a:t>
            </a:r>
            <a:endParaRPr lang="en-GB" sz="2400" dirty="0">
              <a:solidFill>
                <a:srgbClr val="2F5496"/>
              </a:solidFill>
              <a:latin typeface="Arial"/>
              <a:cs typeface="Arial"/>
            </a:endParaRPr>
          </a:p>
          <a:p>
            <a:pPr marL="342900" indent="-342900">
              <a:buFont typeface="Wingdings"/>
              <a:buChar char="Ø"/>
            </a:pPr>
            <a:r>
              <a:rPr lang="en-US" sz="2400" dirty="0">
                <a:solidFill>
                  <a:srgbClr val="2F5496"/>
                </a:solidFill>
                <a:latin typeface="Arial"/>
                <a:cs typeface="Arial"/>
              </a:rPr>
              <a:t>D/deaf, hearing impairment, significant hearing loss</a:t>
            </a:r>
            <a:endParaRPr lang="en-GB" sz="2400" dirty="0">
              <a:solidFill>
                <a:srgbClr val="2F5496"/>
              </a:solidFill>
              <a:latin typeface="Arial"/>
              <a:cs typeface="Arial"/>
            </a:endParaRPr>
          </a:p>
          <a:p>
            <a:pPr marL="342900" indent="-342900">
              <a:buFont typeface="Wingdings"/>
              <a:buChar char="Ø"/>
            </a:pPr>
            <a:r>
              <a:rPr lang="en-US" sz="2400" dirty="0">
                <a:solidFill>
                  <a:srgbClr val="2F5496"/>
                </a:solidFill>
                <a:latin typeface="Arial"/>
                <a:cs typeface="Arial"/>
              </a:rPr>
              <a:t>Visual impairment</a:t>
            </a:r>
            <a:endParaRPr lang="en-GB" sz="2400" dirty="0">
              <a:solidFill>
                <a:srgbClr val="2F5496"/>
              </a:solidFill>
              <a:latin typeface="Arial"/>
              <a:cs typeface="Arial"/>
            </a:endParaRPr>
          </a:p>
          <a:p>
            <a:pPr marL="342900" indent="-342900">
              <a:buFont typeface="Wingdings"/>
              <a:buChar char="Ø"/>
            </a:pPr>
            <a:endParaRPr lang="en-GB" sz="2400" dirty="0">
              <a:solidFill>
                <a:srgbClr val="2F5496"/>
              </a:solidFill>
              <a:latin typeface="Arial"/>
              <a:cs typeface="Arial"/>
            </a:endParaRPr>
          </a:p>
          <a:p>
            <a:endParaRPr lang="en-GB" sz="2400" dirty="0">
              <a:cs typeface="Calibri"/>
            </a:endParaRPr>
          </a:p>
          <a:p>
            <a:pPr marL="285750" indent="-285750">
              <a:buFont typeface="Wingdings" panose="020B0604020202020204" pitchFamily="34" charset="0"/>
              <a:buChar char="Ø"/>
            </a:pPr>
            <a:endParaRPr lang="en-GB" sz="2400" dirty="0">
              <a:ea typeface="Calibri" panose="020F0502020204030204"/>
              <a:cs typeface="Calibri"/>
            </a:endParaRPr>
          </a:p>
          <a:p>
            <a:pPr marL="285750" indent="-285750">
              <a:buFont typeface="Wingdings" panose="020B0604020202020204" pitchFamily="34" charset="0"/>
              <a:buChar char="Ø"/>
            </a:pPr>
            <a:endParaRPr lang="en-US" sz="2400" dirty="0">
              <a:ea typeface="Calibri" panose="020F0502020204030204"/>
              <a:cs typeface="Calibri" panose="020F0502020204030204"/>
            </a:endParaRPr>
          </a:p>
        </p:txBody>
      </p:sp>
      <p:pic>
        <p:nvPicPr>
          <p:cNvPr id="4" name="Picture 3" descr="A group of people sitting in chairs&#10;&#10;Description automatically generated">
            <a:extLst>
              <a:ext uri="{FF2B5EF4-FFF2-40B4-BE49-F238E27FC236}">
                <a16:creationId xmlns:a16="http://schemas.microsoft.com/office/drawing/2014/main" id="{04AAC224-AF04-0B28-978E-39980B6C8B65}"/>
              </a:ext>
            </a:extLst>
          </p:cNvPr>
          <p:cNvPicPr>
            <a:picLocks noChangeAspect="1"/>
          </p:cNvPicPr>
          <p:nvPr/>
        </p:nvPicPr>
        <p:blipFill>
          <a:blip r:embed="rId4"/>
          <a:stretch>
            <a:fillRect/>
          </a:stretch>
        </p:blipFill>
        <p:spPr>
          <a:xfrm>
            <a:off x="273799" y="4736711"/>
            <a:ext cx="2533650" cy="1847850"/>
          </a:xfrm>
          <a:prstGeom prst="rect">
            <a:avLst/>
          </a:prstGeom>
        </p:spPr>
      </p:pic>
      <p:pic>
        <p:nvPicPr>
          <p:cNvPr id="5" name="Online Media 4" title="Disability Placement Guide - Video 5">
            <a:hlinkClick r:id="" action="ppaction://media"/>
            <a:extLst>
              <a:ext uri="{FF2B5EF4-FFF2-40B4-BE49-F238E27FC236}">
                <a16:creationId xmlns:a16="http://schemas.microsoft.com/office/drawing/2014/main" id="{CC27D478-A04B-46E2-9E11-995905B0641D}"/>
              </a:ext>
            </a:extLst>
          </p:cNvPr>
          <p:cNvPicPr>
            <a:picLocks noRot="1" noChangeAspect="1"/>
          </p:cNvPicPr>
          <p:nvPr>
            <a:videoFile r:link="rId1"/>
          </p:nvPr>
        </p:nvPicPr>
        <p:blipFill>
          <a:blip r:embed="rId5"/>
          <a:stretch>
            <a:fillRect/>
          </a:stretch>
        </p:blipFill>
        <p:spPr>
          <a:xfrm>
            <a:off x="272596" y="1926772"/>
            <a:ext cx="3984853" cy="2264228"/>
          </a:xfrm>
          <a:prstGeom prst="rect">
            <a:avLst/>
          </a:prstGeom>
        </p:spPr>
      </p:pic>
    </p:spTree>
    <p:extLst>
      <p:ext uri="{BB962C8B-B14F-4D97-AF65-F5344CB8AC3E}">
        <p14:creationId xmlns:p14="http://schemas.microsoft.com/office/powerpoint/2010/main" val="792211793"/>
      </p:ext>
    </p:extLst>
  </p:cSld>
  <p:clrMapOvr>
    <a:masterClrMapping/>
  </p:clrMapOvr>
  <mc:AlternateContent xmlns:mc="http://schemas.openxmlformats.org/markup-compatibility/2006" xmlns:p14="http://schemas.microsoft.com/office/powerpoint/2010/main">
    <mc:Choice Requires="p14">
      <p:transition spd="slow" p14:dur="2000" advTm="43339"/>
    </mc:Choice>
    <mc:Fallback xmlns="">
      <p:transition spd="slow" advTm="433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47666" y="701073"/>
            <a:ext cx="7019705"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269062" y="126577"/>
            <a:ext cx="8514734" cy="1325373"/>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511629" y="365125"/>
            <a:ext cx="10515600" cy="1325563"/>
          </a:xfrm>
        </p:spPr>
        <p:txBody>
          <a:bodyPr/>
          <a:lstStyle/>
          <a:p>
            <a:r>
              <a:rPr lang="en-US" b="1">
                <a:solidFill>
                  <a:schemeClr val="accent1">
                    <a:lumMod val="75000"/>
                  </a:schemeClr>
                </a:solidFill>
                <a:latin typeface="Arial"/>
                <a:cs typeface="Arial"/>
              </a:rPr>
              <a:t>Who should you tell?</a:t>
            </a:r>
            <a:endParaRPr lang="en-GB" b="1">
              <a:solidFill>
                <a:schemeClr val="accent1">
                  <a:lumMod val="75000"/>
                </a:schemeClr>
              </a:solidFill>
              <a:latin typeface="Arial"/>
              <a:cs typeface="Arial"/>
            </a:endParaRP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595556" y="230188"/>
            <a:ext cx="2388100"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DC4C84D-7216-E9F8-1E02-BEE07B23D095}"/>
              </a:ext>
            </a:extLst>
          </p:cNvPr>
          <p:cNvSpPr txBox="1"/>
          <p:nvPr/>
        </p:nvSpPr>
        <p:spPr>
          <a:xfrm>
            <a:off x="449660" y="1965282"/>
            <a:ext cx="8150970" cy="4308872"/>
          </a:xfrm>
          <a:prstGeom prst="rect">
            <a:avLst/>
          </a:prstGeom>
          <a:noFill/>
        </p:spPr>
        <p:txBody>
          <a:bodyPr wrap="square" lIns="91440" tIns="45720" rIns="91440" bIns="45720" rtlCol="0" anchor="t">
            <a:spAutoFit/>
          </a:bodyPr>
          <a:lstStyle/>
          <a:p>
            <a:pPr marL="342900" indent="-342900">
              <a:buFont typeface="Wingdings"/>
              <a:buChar char="Ø"/>
            </a:pPr>
            <a:r>
              <a:rPr lang="en-US" sz="2400" b="1">
                <a:solidFill>
                  <a:srgbClr val="2F5496"/>
                </a:solidFill>
                <a:latin typeface="Arial"/>
                <a:cs typeface="Arial"/>
              </a:rPr>
              <a:t>Who should you tell?</a:t>
            </a:r>
            <a:endParaRPr lang="en-US" sz="2400">
              <a:solidFill>
                <a:srgbClr val="2F5496"/>
              </a:solidFill>
              <a:latin typeface="Arial"/>
              <a:cs typeface="Arial"/>
            </a:endParaRPr>
          </a:p>
          <a:p>
            <a:pPr marL="342900" indent="-342900">
              <a:buFont typeface="Wingdings"/>
              <a:buChar char="Ø"/>
            </a:pPr>
            <a:endParaRPr lang="en-US" sz="2400" b="1">
              <a:solidFill>
                <a:srgbClr val="2F5496"/>
              </a:solidFill>
              <a:latin typeface="Arial"/>
              <a:cs typeface="Arial"/>
            </a:endParaRPr>
          </a:p>
          <a:p>
            <a:pPr marL="342900" indent="-342900">
              <a:buFont typeface="Wingdings"/>
              <a:buChar char="Ø"/>
            </a:pPr>
            <a:r>
              <a:rPr lang="en-US" sz="2400">
                <a:solidFill>
                  <a:srgbClr val="2F5496"/>
                </a:solidFill>
                <a:latin typeface="Arial"/>
                <a:cs typeface="Arial"/>
              </a:rPr>
              <a:t>Careers and Employability -  careers@hud.ac.uk</a:t>
            </a:r>
          </a:p>
          <a:p>
            <a:pPr marL="342900" indent="-342900">
              <a:buFont typeface="Wingdings"/>
              <a:buChar char="Ø"/>
            </a:pPr>
            <a:r>
              <a:rPr lang="en-US" sz="2400">
                <a:solidFill>
                  <a:srgbClr val="2F5496"/>
                </a:solidFill>
                <a:latin typeface="Arial"/>
                <a:cs typeface="Arial"/>
              </a:rPr>
              <a:t>Disability Services – disability@hud.ac.uk</a:t>
            </a:r>
          </a:p>
          <a:p>
            <a:pPr marL="342900" indent="-342900">
              <a:buFont typeface="Wingdings"/>
              <a:buChar char="Ø"/>
            </a:pPr>
            <a:r>
              <a:rPr lang="en-US" sz="2400">
                <a:solidFill>
                  <a:srgbClr val="2F5496"/>
                </a:solidFill>
                <a:latin typeface="Arial"/>
                <a:cs typeface="Arial"/>
              </a:rPr>
              <a:t>Placement Unit</a:t>
            </a:r>
          </a:p>
          <a:p>
            <a:pPr marL="342900" indent="-342900">
              <a:buFont typeface="Wingdings"/>
              <a:buChar char="Ø"/>
            </a:pPr>
            <a:r>
              <a:rPr lang="en-US" sz="2400">
                <a:solidFill>
                  <a:srgbClr val="2F5496"/>
                </a:solidFill>
                <a:latin typeface="Arial"/>
                <a:cs typeface="Arial"/>
              </a:rPr>
              <a:t>Personal Academic Tutor</a:t>
            </a:r>
          </a:p>
          <a:p>
            <a:pPr marL="342900" indent="-342900">
              <a:buFont typeface="Wingdings"/>
              <a:buChar char="Ø"/>
            </a:pPr>
            <a:r>
              <a:rPr lang="en-US" sz="2400">
                <a:solidFill>
                  <a:srgbClr val="2F5496"/>
                </a:solidFill>
                <a:latin typeface="Arial"/>
                <a:cs typeface="Arial"/>
              </a:rPr>
              <a:t>Placement Module Leader</a:t>
            </a:r>
          </a:p>
          <a:p>
            <a:pPr marL="342900" indent="-342900">
              <a:buFont typeface="Wingdings"/>
              <a:buChar char="Ø"/>
            </a:pPr>
            <a:r>
              <a:rPr lang="en-US" sz="2400">
                <a:solidFill>
                  <a:srgbClr val="2F5496"/>
                </a:solidFill>
                <a:latin typeface="Arial"/>
                <a:cs typeface="Arial"/>
              </a:rPr>
              <a:t>GPA Team – gpa-team@hud.ac.uk</a:t>
            </a:r>
          </a:p>
          <a:p>
            <a:endParaRPr lang="en-US" sz="1600">
              <a:solidFill>
                <a:srgbClr val="2F5496"/>
              </a:solidFill>
              <a:latin typeface="Arial"/>
              <a:cs typeface="Arial"/>
            </a:endParaRPr>
          </a:p>
          <a:p>
            <a:endParaRPr lang="en-GB" sz="1200">
              <a:solidFill>
                <a:srgbClr val="2F5496"/>
              </a:solidFill>
              <a:latin typeface="Arial"/>
              <a:cs typeface="Arial"/>
            </a:endParaRPr>
          </a:p>
          <a:p>
            <a:endParaRPr lang="en-GB">
              <a:cs typeface="Calibri"/>
            </a:endParaRPr>
          </a:p>
          <a:p>
            <a:pPr marL="285750" indent="-285750">
              <a:buFont typeface="Wingdings" panose="020B0604020202020204" pitchFamily="34" charset="0"/>
              <a:buChar char="Ø"/>
            </a:pPr>
            <a:endParaRPr lang="en-GB">
              <a:ea typeface="Calibri" panose="020F0502020204030204"/>
              <a:cs typeface="Calibri"/>
            </a:endParaRPr>
          </a:p>
          <a:p>
            <a:pPr marL="285750" indent="-285750">
              <a:buFont typeface="Wingdings" panose="020B0604020202020204" pitchFamily="34" charset="0"/>
              <a:buChar char="Ø"/>
            </a:pPr>
            <a:endParaRPr lang="en-US">
              <a:ea typeface="Calibri" panose="020F0502020204030204"/>
              <a:cs typeface="Calibri" panose="020F0502020204030204"/>
            </a:endParaRPr>
          </a:p>
        </p:txBody>
      </p:sp>
      <p:pic>
        <p:nvPicPr>
          <p:cNvPr id="5" name="Picture 4" descr="A group of people talking&#10;&#10;Description automatically generated">
            <a:extLst>
              <a:ext uri="{FF2B5EF4-FFF2-40B4-BE49-F238E27FC236}">
                <a16:creationId xmlns:a16="http://schemas.microsoft.com/office/drawing/2014/main" id="{B62E46C3-ECBF-11E8-28E1-BFC16EBBEF9B}"/>
              </a:ext>
            </a:extLst>
          </p:cNvPr>
          <p:cNvPicPr>
            <a:picLocks noChangeAspect="1"/>
          </p:cNvPicPr>
          <p:nvPr/>
        </p:nvPicPr>
        <p:blipFill>
          <a:blip r:embed="rId4"/>
          <a:stretch>
            <a:fillRect/>
          </a:stretch>
        </p:blipFill>
        <p:spPr>
          <a:xfrm>
            <a:off x="8928514" y="3777560"/>
            <a:ext cx="2838450" cy="2571750"/>
          </a:xfrm>
          <a:prstGeom prst="rect">
            <a:avLst/>
          </a:prstGeom>
        </p:spPr>
      </p:pic>
      <p:pic>
        <p:nvPicPr>
          <p:cNvPr id="4" name="Online Media 3" title="Disability Placement Guide - Video 6">
            <a:hlinkClick r:id="" action="ppaction://media"/>
            <a:extLst>
              <a:ext uri="{FF2B5EF4-FFF2-40B4-BE49-F238E27FC236}">
                <a16:creationId xmlns:a16="http://schemas.microsoft.com/office/drawing/2014/main" id="{37E976AC-D910-59AA-41F8-69974D1792E2}"/>
              </a:ext>
            </a:extLst>
          </p:cNvPr>
          <p:cNvPicPr>
            <a:picLocks noRot="1" noChangeAspect="1"/>
          </p:cNvPicPr>
          <p:nvPr>
            <a:videoFile r:link="rId1"/>
          </p:nvPr>
        </p:nvPicPr>
        <p:blipFill>
          <a:blip r:embed="rId5"/>
          <a:stretch>
            <a:fillRect/>
          </a:stretch>
        </p:blipFill>
        <p:spPr>
          <a:xfrm>
            <a:off x="7065282" y="3603172"/>
            <a:ext cx="4757738" cy="2743200"/>
          </a:xfrm>
          <a:prstGeom prst="rect">
            <a:avLst/>
          </a:prstGeom>
        </p:spPr>
      </p:pic>
    </p:spTree>
    <p:extLst>
      <p:ext uri="{BB962C8B-B14F-4D97-AF65-F5344CB8AC3E}">
        <p14:creationId xmlns:p14="http://schemas.microsoft.com/office/powerpoint/2010/main" val="470186008"/>
      </p:ext>
    </p:extLst>
  </p:cSld>
  <p:clrMapOvr>
    <a:masterClrMapping/>
  </p:clrMapOvr>
  <mc:AlternateContent xmlns:mc="http://schemas.openxmlformats.org/markup-compatibility/2006" xmlns:p14="http://schemas.microsoft.com/office/powerpoint/2010/main">
    <mc:Choice Requires="p14">
      <p:transition spd="slow" p14:dur="2000" advTm="82326"/>
    </mc:Choice>
    <mc:Fallback xmlns="">
      <p:transition spd="slow" advTm="823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269062" y="225968"/>
            <a:ext cx="6151430" cy="1667721"/>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511629" y="365125"/>
            <a:ext cx="10515600" cy="1325563"/>
          </a:xfrm>
        </p:spPr>
        <p:txBody>
          <a:bodyPr/>
          <a:lstStyle/>
          <a:p>
            <a:r>
              <a:rPr lang="en-US" b="1">
                <a:solidFill>
                  <a:schemeClr val="accent1">
                    <a:lumMod val="75000"/>
                  </a:schemeClr>
                </a:solidFill>
                <a:latin typeface="Arial"/>
                <a:cs typeface="Arial"/>
              </a:rPr>
              <a:t>Reflection time</a:t>
            </a:r>
            <a:endParaRPr lang="en-GB" b="1">
              <a:solidFill>
                <a:schemeClr val="accent1">
                  <a:lumMod val="75000"/>
                </a:schemeClr>
              </a:solidFill>
              <a:latin typeface="Arial"/>
              <a:cs typeface="Arial"/>
            </a:endParaRP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5583587-0FF0-69D3-1F21-932A9708F5C1}"/>
              </a:ext>
            </a:extLst>
          </p:cNvPr>
          <p:cNvSpPr txBox="1"/>
          <p:nvPr/>
        </p:nvSpPr>
        <p:spPr>
          <a:xfrm>
            <a:off x="2863949" y="1964473"/>
            <a:ext cx="891176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highlight>
                  <a:srgbClr val="FFFFFF"/>
                </a:highlight>
                <a:latin typeface="Arial"/>
                <a:cs typeface="Arial"/>
              </a:rPr>
              <a:t>In the slides below, we will give you placement topics to consider. For each of the topics relevant to you, think about any issues you currently experience or are likely to experience:</a:t>
            </a:r>
            <a:r>
              <a:rPr lang="en-GB" sz="2400">
                <a:solidFill>
                  <a:srgbClr val="2F5496"/>
                </a:solidFill>
                <a:highlight>
                  <a:srgbClr val="FFFFFF"/>
                </a:highlight>
                <a:latin typeface="Arial"/>
                <a:cs typeface="Arial"/>
              </a:rPr>
              <a:t> </a:t>
            </a:r>
          </a:p>
          <a:p>
            <a:endParaRPr lang="en-GB" sz="2400">
              <a:solidFill>
                <a:srgbClr val="2F5496"/>
              </a:solidFill>
              <a:highlight>
                <a:srgbClr val="FFFFFF"/>
              </a:highlight>
              <a:latin typeface="Arial"/>
              <a:cs typeface="Arial"/>
            </a:endParaRPr>
          </a:p>
          <a:p>
            <a:pPr marL="457200" indent="-457200">
              <a:buAutoNum type="arabicPeriod"/>
            </a:pPr>
            <a:r>
              <a:rPr lang="en-US" sz="2400" b="1">
                <a:solidFill>
                  <a:srgbClr val="2F5496"/>
                </a:solidFill>
                <a:highlight>
                  <a:srgbClr val="FFFFFF"/>
                </a:highlight>
                <a:latin typeface="Arial"/>
                <a:cs typeface="Arial"/>
              </a:rPr>
              <a:t>How will a disability or long-term condition impact on your placement?</a:t>
            </a:r>
            <a:r>
              <a:rPr lang="en-GB" sz="2400">
                <a:solidFill>
                  <a:srgbClr val="2F5496"/>
                </a:solidFill>
                <a:highlight>
                  <a:srgbClr val="FFFFFF"/>
                </a:highlight>
                <a:latin typeface="Arial"/>
                <a:cs typeface="Arial"/>
              </a:rPr>
              <a:t> </a:t>
            </a:r>
          </a:p>
          <a:p>
            <a:pPr marL="457200" indent="-457200">
              <a:buAutoNum type="arabicPeriod"/>
            </a:pPr>
            <a:r>
              <a:rPr lang="en-US" sz="2400" b="1">
                <a:solidFill>
                  <a:srgbClr val="2F5496"/>
                </a:solidFill>
                <a:highlight>
                  <a:srgbClr val="FFFFFF"/>
                </a:highlight>
                <a:latin typeface="Arial"/>
                <a:cs typeface="Arial"/>
              </a:rPr>
              <a:t>What support do you currently have in place for your studies to support you?</a:t>
            </a:r>
            <a:r>
              <a:rPr lang="en-GB" sz="2400">
                <a:solidFill>
                  <a:srgbClr val="2F5496"/>
                </a:solidFill>
                <a:highlight>
                  <a:srgbClr val="FFFFFF"/>
                </a:highlight>
                <a:latin typeface="Arial"/>
                <a:cs typeface="Arial"/>
              </a:rPr>
              <a:t> </a:t>
            </a:r>
          </a:p>
          <a:p>
            <a:pPr marL="457200" indent="-457200">
              <a:buAutoNum type="arabicPeriod"/>
            </a:pPr>
            <a:r>
              <a:rPr lang="en-US" sz="2400" b="1">
                <a:solidFill>
                  <a:srgbClr val="2F5496"/>
                </a:solidFill>
                <a:highlight>
                  <a:srgbClr val="FFFFFF"/>
                </a:highlight>
                <a:latin typeface="Arial"/>
                <a:cs typeface="Arial"/>
              </a:rPr>
              <a:t>Can this be used during your placement?</a:t>
            </a:r>
            <a:r>
              <a:rPr lang="en-GB" sz="2400">
                <a:solidFill>
                  <a:srgbClr val="2F5496"/>
                </a:solidFill>
                <a:highlight>
                  <a:srgbClr val="FFFFFF"/>
                </a:highlight>
                <a:latin typeface="Arial"/>
                <a:cs typeface="Arial"/>
              </a:rPr>
              <a:t> </a:t>
            </a:r>
          </a:p>
          <a:p>
            <a:pPr marL="457200" indent="-457200">
              <a:buAutoNum type="arabicPeriod"/>
            </a:pPr>
            <a:r>
              <a:rPr lang="en-US" sz="2400" b="1">
                <a:solidFill>
                  <a:srgbClr val="2F5496"/>
                </a:solidFill>
                <a:highlight>
                  <a:srgbClr val="FFFFFF"/>
                </a:highlight>
                <a:latin typeface="Arial"/>
                <a:cs typeface="Arial"/>
              </a:rPr>
              <a:t>What additional support will you require?</a:t>
            </a:r>
            <a:r>
              <a:rPr lang="en-GB" sz="2400">
                <a:solidFill>
                  <a:srgbClr val="2F5496"/>
                </a:solidFill>
                <a:highlight>
                  <a:srgbClr val="FFFFFF"/>
                </a:highlight>
                <a:latin typeface="Arial"/>
                <a:cs typeface="Arial"/>
              </a:rPr>
              <a:t> </a:t>
            </a:r>
          </a:p>
          <a:p>
            <a:pPr marL="228600" indent="-228600">
              <a:buAutoNum type="arabicPeriod" startAt="4"/>
            </a:pPr>
            <a:endParaRPr lang="en-GB" sz="2400">
              <a:solidFill>
                <a:srgbClr val="2F5496"/>
              </a:solidFill>
              <a:highlight>
                <a:srgbClr val="FFFFFF"/>
              </a:highlight>
              <a:latin typeface="Arial"/>
              <a:cs typeface="Arial"/>
            </a:endParaRPr>
          </a:p>
          <a:p>
            <a:r>
              <a:rPr lang="en-GB" sz="2400">
                <a:solidFill>
                  <a:srgbClr val="2F5496"/>
                </a:solidFill>
                <a:highlight>
                  <a:srgbClr val="FFFFFF"/>
                </a:highlight>
                <a:latin typeface="Arial"/>
                <a:cs typeface="Arial"/>
              </a:rPr>
              <a:t>You can use this </a:t>
            </a:r>
            <a:r>
              <a:rPr lang="en-GB" sz="2400">
                <a:solidFill>
                  <a:srgbClr val="2F5496"/>
                </a:solidFill>
                <a:highlight>
                  <a:srgbClr val="FFFFFF"/>
                </a:highlight>
                <a:latin typeface="Arial"/>
                <a:cs typeface="Arial"/>
                <a:hlinkClick r:id="rId4"/>
              </a:rPr>
              <a:t>template</a:t>
            </a:r>
            <a:r>
              <a:rPr lang="en-GB" sz="2400">
                <a:solidFill>
                  <a:srgbClr val="2F5496"/>
                </a:solidFill>
                <a:highlight>
                  <a:srgbClr val="FFFFFF"/>
                </a:highlight>
                <a:latin typeface="Arial"/>
                <a:cs typeface="Arial"/>
              </a:rPr>
              <a:t> to help you plan.</a:t>
            </a:r>
          </a:p>
        </p:txBody>
      </p:sp>
      <p:pic>
        <p:nvPicPr>
          <p:cNvPr id="3" name="Picture 2" descr="A person sitting at a desk with a computer&#10;&#10;Description automatically generated">
            <a:extLst>
              <a:ext uri="{FF2B5EF4-FFF2-40B4-BE49-F238E27FC236}">
                <a16:creationId xmlns:a16="http://schemas.microsoft.com/office/drawing/2014/main" id="{8C74AB00-762F-F8EE-0946-614F6758E74B}"/>
              </a:ext>
            </a:extLst>
          </p:cNvPr>
          <p:cNvPicPr>
            <a:picLocks noChangeAspect="1"/>
          </p:cNvPicPr>
          <p:nvPr/>
        </p:nvPicPr>
        <p:blipFill>
          <a:blip r:embed="rId5"/>
          <a:stretch>
            <a:fillRect/>
          </a:stretch>
        </p:blipFill>
        <p:spPr>
          <a:xfrm>
            <a:off x="515868" y="3977171"/>
            <a:ext cx="2038350" cy="2305050"/>
          </a:xfrm>
          <a:prstGeom prst="rect">
            <a:avLst/>
          </a:prstGeom>
        </p:spPr>
      </p:pic>
      <p:pic>
        <p:nvPicPr>
          <p:cNvPr id="4" name="Online Media 3" title="Disability Placement Guide - Video 7">
            <a:hlinkClick r:id="" action="ppaction://media"/>
            <a:extLst>
              <a:ext uri="{FF2B5EF4-FFF2-40B4-BE49-F238E27FC236}">
                <a16:creationId xmlns:a16="http://schemas.microsoft.com/office/drawing/2014/main" id="{206ACC3C-2AF8-486D-1315-7CCD9FBA7B61}"/>
              </a:ext>
            </a:extLst>
          </p:cNvPr>
          <p:cNvPicPr>
            <a:picLocks noRot="1" noChangeAspect="1"/>
          </p:cNvPicPr>
          <p:nvPr>
            <a:videoFile r:link="rId1"/>
          </p:nvPr>
        </p:nvPicPr>
        <p:blipFill>
          <a:blip r:embed="rId6"/>
          <a:stretch>
            <a:fillRect/>
          </a:stretch>
        </p:blipFill>
        <p:spPr>
          <a:xfrm>
            <a:off x="6901996" y="87086"/>
            <a:ext cx="3201081" cy="1807029"/>
          </a:xfrm>
          <a:prstGeom prst="rect">
            <a:avLst/>
          </a:prstGeom>
        </p:spPr>
      </p:pic>
    </p:spTree>
    <p:extLst>
      <p:ext uri="{BB962C8B-B14F-4D97-AF65-F5344CB8AC3E}">
        <p14:creationId xmlns:p14="http://schemas.microsoft.com/office/powerpoint/2010/main" val="2223098513"/>
      </p:ext>
    </p:extLst>
  </p:cSld>
  <p:clrMapOvr>
    <a:masterClrMapping/>
  </p:clrMapOvr>
  <mc:AlternateContent xmlns:mc="http://schemas.openxmlformats.org/markup-compatibility/2006" xmlns:p14="http://schemas.microsoft.com/office/powerpoint/2010/main">
    <mc:Choice Requires="p14">
      <p:transition spd="slow" p14:dur="2000" advTm="25674"/>
    </mc:Choice>
    <mc:Fallback xmlns="">
      <p:transition spd="slow" advTm="256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3492" y="557299"/>
            <a:ext cx="7063879"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6617" y="126011"/>
            <a:ext cx="6449605" cy="1159721"/>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263106" y="120710"/>
            <a:ext cx="10515600" cy="1325563"/>
          </a:xfrm>
        </p:spPr>
        <p:txBody>
          <a:bodyPr/>
          <a:lstStyle/>
          <a:p>
            <a:r>
              <a:rPr lang="en-GB">
                <a:solidFill>
                  <a:schemeClr val="accent1">
                    <a:lumMod val="75000"/>
                  </a:schemeClr>
                </a:solidFill>
                <a:latin typeface="Arial"/>
                <a:cs typeface="Arial"/>
              </a:rPr>
              <a:t>Factors to consider</a:t>
            </a:r>
            <a:r>
              <a:rPr lang="en-GB">
                <a:latin typeface="Arial"/>
                <a:cs typeface="Arial"/>
              </a:rPr>
              <a:t> </a:t>
            </a:r>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89909E16-2F45-3D09-B2FC-676F9B4D7FC3}"/>
              </a:ext>
            </a:extLst>
          </p:cNvPr>
          <p:cNvPicPr>
            <a:picLocks noChangeAspect="1"/>
          </p:cNvPicPr>
          <p:nvPr/>
        </p:nvPicPr>
        <p:blipFill rotWithShape="1">
          <a:blip r:embed="rId4">
            <a:extLst>
              <a:ext uri="{28A0092B-C50C-407E-A947-70E740481C1C}">
                <a14:useLocalDpi xmlns:a14="http://schemas.microsoft.com/office/drawing/2010/main" val="0"/>
              </a:ext>
            </a:extLst>
          </a:blip>
          <a:srcRect l="71430" r="3135" b="56988"/>
          <a:stretch/>
        </p:blipFill>
        <p:spPr>
          <a:xfrm>
            <a:off x="8638160" y="3429000"/>
            <a:ext cx="3420721" cy="3253902"/>
          </a:xfrm>
          <a:prstGeom prst="rect">
            <a:avLst/>
          </a:prstGeom>
        </p:spPr>
      </p:pic>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572978" y="230188"/>
            <a:ext cx="2410678"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133120" y="1718097"/>
            <a:ext cx="9281636" cy="5141876"/>
          </a:xfrm>
        </p:spPr>
        <p:txBody>
          <a:bodyPr vert="horz" lIns="91440" tIns="45720" rIns="91440" bIns="45720" rtlCol="0" anchor="t">
            <a:noAutofit/>
          </a:bodyPr>
          <a:lstStyle/>
          <a:p>
            <a:pPr marL="0" indent="0">
              <a:buNone/>
            </a:pPr>
            <a:r>
              <a:rPr lang="en-US" sz="2400" b="1">
                <a:solidFill>
                  <a:schemeClr val="accent1">
                    <a:lumMod val="75000"/>
                  </a:schemeClr>
                </a:solidFill>
                <a:latin typeface="Arial"/>
                <a:cs typeface="Arial"/>
              </a:rPr>
              <a:t>Applying for a placement</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Producing a CV</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Writing a cover letter</a:t>
            </a:r>
            <a:endParaRPr lang="en-GB" sz="2400">
              <a:solidFill>
                <a:schemeClr val="accent1">
                  <a:lumMod val="75000"/>
                </a:schemeClr>
              </a:solidFill>
              <a:latin typeface="Arial"/>
              <a:cs typeface="Arial"/>
            </a:endParaRPr>
          </a:p>
          <a:p>
            <a:pPr marL="0" indent="0">
              <a:buNone/>
            </a:pPr>
            <a:endParaRPr lang="en-US" sz="2400">
              <a:solidFill>
                <a:schemeClr val="accent1">
                  <a:lumMod val="75000"/>
                </a:schemeClr>
              </a:solidFill>
              <a:latin typeface="Arial"/>
              <a:cs typeface="Arial"/>
            </a:endParaRPr>
          </a:p>
          <a:p>
            <a:pPr marL="0" indent="0">
              <a:buNone/>
            </a:pPr>
            <a:r>
              <a:rPr lang="en-US" sz="2400" b="1">
                <a:solidFill>
                  <a:schemeClr val="accent1">
                    <a:lumMod val="75000"/>
                  </a:schemeClr>
                </a:solidFill>
                <a:latin typeface="Arial"/>
                <a:cs typeface="Arial"/>
              </a:rPr>
              <a:t>Attending an interview</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Travelling to the location</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Orientating yourself in the new location</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Meeting new people</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Processing interview questions</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Undertaking interview or recruitment tasks or activities</a:t>
            </a:r>
            <a:endParaRPr lang="en-GB" sz="2400">
              <a:solidFill>
                <a:schemeClr val="accent1">
                  <a:lumMod val="75000"/>
                </a:schemeClr>
              </a:solidFill>
              <a:latin typeface="Arial"/>
              <a:cs typeface="Arial"/>
            </a:endParaRPr>
          </a:p>
          <a:p>
            <a:pPr>
              <a:buFont typeface="Wingdings" panose="020B0604020202020204" pitchFamily="34" charset="0"/>
              <a:buChar char="Ø"/>
            </a:pPr>
            <a:r>
              <a:rPr lang="en-US" sz="2400">
                <a:solidFill>
                  <a:schemeClr val="accent1">
                    <a:lumMod val="75000"/>
                  </a:schemeClr>
                </a:solidFill>
                <a:latin typeface="Arial"/>
                <a:cs typeface="Arial"/>
              </a:rPr>
              <a:t>Evacuation in an emergency</a:t>
            </a:r>
          </a:p>
          <a:p>
            <a:pPr>
              <a:buFont typeface="Wingdings"/>
              <a:buChar char="Ø"/>
            </a:pPr>
            <a:endParaRPr lang="en-US" sz="1200">
              <a:solidFill>
                <a:srgbClr val="2F5496"/>
              </a:solidFill>
              <a:latin typeface="Arial"/>
              <a:cs typeface="Arial"/>
            </a:endParaRPr>
          </a:p>
          <a:p>
            <a:pPr marL="0" indent="0">
              <a:buNone/>
            </a:pPr>
            <a:endParaRPr lang="en-US" sz="1200">
              <a:solidFill>
                <a:srgbClr val="2F5496"/>
              </a:solidFill>
              <a:latin typeface="Arial"/>
              <a:cs typeface="Arial"/>
            </a:endParaRPr>
          </a:p>
          <a:p>
            <a:pPr marL="0" indent="0">
              <a:buNone/>
            </a:pPr>
            <a:endParaRPr lang="en-GB" sz="4000">
              <a:ea typeface="Calibri"/>
              <a:cs typeface="Calibri"/>
            </a:endParaRPr>
          </a:p>
        </p:txBody>
      </p:sp>
      <p:pic>
        <p:nvPicPr>
          <p:cNvPr id="3" name="Online Media 2" title="Disability Placement Guide - Video 8">
            <a:hlinkClick r:id="" action="ppaction://media"/>
            <a:extLst>
              <a:ext uri="{FF2B5EF4-FFF2-40B4-BE49-F238E27FC236}">
                <a16:creationId xmlns:a16="http://schemas.microsoft.com/office/drawing/2014/main" id="{AA04248C-B664-4EA7-2D8A-9C6A4F99A570}"/>
              </a:ext>
            </a:extLst>
          </p:cNvPr>
          <p:cNvPicPr>
            <a:picLocks noRot="1" noChangeAspect="1"/>
          </p:cNvPicPr>
          <p:nvPr>
            <a:videoFile r:link="rId1"/>
          </p:nvPr>
        </p:nvPicPr>
        <p:blipFill>
          <a:blip r:embed="rId5"/>
          <a:stretch>
            <a:fillRect/>
          </a:stretch>
        </p:blipFill>
        <p:spPr>
          <a:xfrm>
            <a:off x="4376511" y="1447801"/>
            <a:ext cx="4855710" cy="2754085"/>
          </a:xfrm>
          <a:prstGeom prst="rect">
            <a:avLst/>
          </a:prstGeom>
        </p:spPr>
      </p:pic>
    </p:spTree>
    <p:extLst>
      <p:ext uri="{BB962C8B-B14F-4D97-AF65-F5344CB8AC3E}">
        <p14:creationId xmlns:p14="http://schemas.microsoft.com/office/powerpoint/2010/main" val="253837580"/>
      </p:ext>
    </p:extLst>
  </p:cSld>
  <p:clrMapOvr>
    <a:masterClrMapping/>
  </p:clrMapOvr>
  <mc:AlternateContent xmlns:mc="http://schemas.openxmlformats.org/markup-compatibility/2006" xmlns:p14="http://schemas.microsoft.com/office/powerpoint/2010/main">
    <mc:Choice Requires="p14">
      <p:transition spd="slow" p14:dur="2000" advTm="54616"/>
    </mc:Choice>
    <mc:Fallback xmlns="">
      <p:transition spd="slow" advTm="546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3492" y="413526"/>
            <a:ext cx="7063879"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92881" y="-3386"/>
            <a:ext cx="6449605" cy="1159721"/>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766313" y="106332"/>
            <a:ext cx="10515600" cy="1325563"/>
          </a:xfrm>
        </p:spPr>
        <p:txBody>
          <a:bodyPr/>
          <a:lstStyle/>
          <a:p>
            <a:r>
              <a:rPr lang="en-GB">
                <a:solidFill>
                  <a:schemeClr val="accent1">
                    <a:lumMod val="75000"/>
                  </a:schemeClr>
                </a:solidFill>
                <a:latin typeface="Arial"/>
                <a:cs typeface="Arial"/>
              </a:rPr>
              <a:t>Factors to consider</a:t>
            </a:r>
            <a:r>
              <a:rPr lang="en-GB">
                <a:latin typeface="Arial"/>
                <a:cs typeface="Arial"/>
              </a:rPr>
              <a:t> </a:t>
            </a:r>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89909E16-2F45-3D09-B2FC-676F9B4D7FC3}"/>
              </a:ext>
            </a:extLst>
          </p:cNvPr>
          <p:cNvPicPr>
            <a:picLocks noChangeAspect="1"/>
          </p:cNvPicPr>
          <p:nvPr/>
        </p:nvPicPr>
        <p:blipFill rotWithShape="1">
          <a:blip r:embed="rId4">
            <a:extLst>
              <a:ext uri="{28A0092B-C50C-407E-A947-70E740481C1C}">
                <a14:useLocalDpi xmlns:a14="http://schemas.microsoft.com/office/drawing/2010/main" val="0"/>
              </a:ext>
            </a:extLst>
          </a:blip>
          <a:srcRect l="71430" r="3135" b="56988"/>
          <a:stretch/>
        </p:blipFill>
        <p:spPr>
          <a:xfrm>
            <a:off x="8638160" y="3429000"/>
            <a:ext cx="3420721" cy="3253902"/>
          </a:xfrm>
          <a:prstGeom prst="rect">
            <a:avLst/>
          </a:prstGeom>
        </p:spPr>
      </p:pic>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289077" y="1614798"/>
            <a:ext cx="9272344" cy="5244095"/>
          </a:xfrm>
        </p:spPr>
        <p:txBody>
          <a:bodyPr vert="horz" lIns="91440" tIns="45720" rIns="91440" bIns="45720" rtlCol="0" anchor="t">
            <a:noAutofit/>
          </a:bodyPr>
          <a:lstStyle/>
          <a:p>
            <a:pPr>
              <a:buNone/>
            </a:pPr>
            <a:r>
              <a:rPr lang="en-US" sz="2400" b="1">
                <a:solidFill>
                  <a:schemeClr val="accent1">
                    <a:lumMod val="75000"/>
                  </a:schemeClr>
                </a:solidFill>
                <a:latin typeface="Arial"/>
                <a:cs typeface="Arial"/>
              </a:rPr>
              <a:t>Location of the placement</a:t>
            </a:r>
            <a:endParaRPr lang="en-US" sz="2400">
              <a:solidFill>
                <a:schemeClr val="accent1">
                  <a:lumMod val="75000"/>
                </a:schemeClr>
              </a:solidFill>
              <a:latin typeface="Arial"/>
              <a:cs typeface="Arial"/>
            </a:endParaRPr>
          </a:p>
          <a:p>
            <a:pPr>
              <a:buFont typeface="Wingdings"/>
              <a:buChar char="Ø"/>
            </a:pPr>
            <a:r>
              <a:rPr lang="en-US" sz="2400">
                <a:solidFill>
                  <a:schemeClr val="accent1">
                    <a:lumMod val="75000"/>
                  </a:schemeClr>
                </a:solidFill>
                <a:latin typeface="Arial"/>
                <a:cs typeface="Arial"/>
              </a:rPr>
              <a:t>Travelling to the location and parking</a:t>
            </a:r>
          </a:p>
          <a:p>
            <a:pPr>
              <a:buFont typeface="Wingdings"/>
              <a:buChar char="Ø"/>
            </a:pPr>
            <a:r>
              <a:rPr lang="en-US" sz="2400">
                <a:solidFill>
                  <a:schemeClr val="accent1">
                    <a:lumMod val="75000"/>
                  </a:schemeClr>
                </a:solidFill>
                <a:latin typeface="Arial"/>
                <a:cs typeface="Arial"/>
              </a:rPr>
              <a:t>Managing public transport</a:t>
            </a:r>
          </a:p>
          <a:p>
            <a:pPr marL="0" indent="0">
              <a:buNone/>
            </a:pPr>
            <a:endParaRPr lang="en-US" sz="2400" b="1">
              <a:solidFill>
                <a:schemeClr val="accent1">
                  <a:lumMod val="75000"/>
                </a:schemeClr>
              </a:solidFill>
              <a:latin typeface="Arial"/>
              <a:cs typeface="Arial"/>
            </a:endParaRPr>
          </a:p>
          <a:p>
            <a:pPr marL="0" indent="0">
              <a:buNone/>
            </a:pPr>
            <a:r>
              <a:rPr lang="en-US" sz="2400" b="1">
                <a:solidFill>
                  <a:schemeClr val="accent1">
                    <a:lumMod val="75000"/>
                  </a:schemeClr>
                </a:solidFill>
                <a:latin typeface="Arial"/>
                <a:cs typeface="Arial"/>
              </a:rPr>
              <a:t>Work environment</a:t>
            </a:r>
            <a:endParaRPr lang="en-US" sz="2400">
              <a:solidFill>
                <a:schemeClr val="accent1">
                  <a:lumMod val="75000"/>
                </a:schemeClr>
              </a:solidFill>
              <a:latin typeface="Arial"/>
              <a:cs typeface="Arial"/>
            </a:endParaRPr>
          </a:p>
          <a:p>
            <a:pPr>
              <a:buFont typeface="Wingdings"/>
              <a:buChar char="Ø"/>
            </a:pPr>
            <a:r>
              <a:rPr lang="en-US" sz="2400">
                <a:solidFill>
                  <a:schemeClr val="accent1">
                    <a:lumMod val="75000"/>
                  </a:schemeClr>
                </a:solidFill>
                <a:latin typeface="Arial"/>
                <a:cs typeface="Arial"/>
              </a:rPr>
              <a:t>Accessing the environment </a:t>
            </a:r>
          </a:p>
          <a:p>
            <a:pPr>
              <a:buFont typeface="Wingdings"/>
              <a:buChar char="Ø"/>
            </a:pPr>
            <a:r>
              <a:rPr lang="en-US" sz="2400">
                <a:solidFill>
                  <a:schemeClr val="accent1">
                    <a:lumMod val="75000"/>
                  </a:schemeClr>
                </a:solidFill>
                <a:latin typeface="Arial"/>
                <a:cs typeface="Arial"/>
              </a:rPr>
              <a:t>Physical features of the environment</a:t>
            </a:r>
          </a:p>
          <a:p>
            <a:pPr>
              <a:buFont typeface="Wingdings"/>
              <a:buChar char="Ø"/>
            </a:pPr>
            <a:r>
              <a:rPr lang="en-US" sz="2400">
                <a:solidFill>
                  <a:schemeClr val="accent1">
                    <a:lumMod val="75000"/>
                  </a:schemeClr>
                </a:solidFill>
                <a:latin typeface="Arial"/>
                <a:cs typeface="Arial"/>
              </a:rPr>
              <a:t>Furniture in your workspace</a:t>
            </a:r>
          </a:p>
          <a:p>
            <a:pPr>
              <a:buFont typeface="Wingdings"/>
              <a:buChar char="Ø"/>
            </a:pPr>
            <a:r>
              <a:rPr lang="en-US" sz="2400">
                <a:solidFill>
                  <a:schemeClr val="accent1">
                    <a:lumMod val="75000"/>
                  </a:schemeClr>
                </a:solidFill>
                <a:latin typeface="Arial"/>
                <a:cs typeface="Arial"/>
              </a:rPr>
              <a:t>Equipment and facilities you need to use</a:t>
            </a:r>
          </a:p>
          <a:p>
            <a:pPr>
              <a:buFont typeface="Wingdings"/>
              <a:buChar char="Ø"/>
            </a:pPr>
            <a:r>
              <a:rPr lang="en-US" sz="2400">
                <a:solidFill>
                  <a:schemeClr val="accent1">
                    <a:lumMod val="75000"/>
                  </a:schemeClr>
                </a:solidFill>
                <a:latin typeface="Arial"/>
                <a:cs typeface="Arial"/>
              </a:rPr>
              <a:t>Noise levels </a:t>
            </a:r>
          </a:p>
          <a:p>
            <a:pPr>
              <a:buFont typeface="Wingdings"/>
              <a:buChar char="Ø"/>
            </a:pPr>
            <a:r>
              <a:rPr lang="en-US" sz="2400">
                <a:solidFill>
                  <a:schemeClr val="accent1">
                    <a:lumMod val="75000"/>
                  </a:schemeClr>
                </a:solidFill>
                <a:latin typeface="Arial"/>
                <a:cs typeface="Arial"/>
              </a:rPr>
              <a:t>Evacuation in an emergency</a:t>
            </a:r>
          </a:p>
          <a:p>
            <a:pPr>
              <a:buFont typeface="Wingdings"/>
              <a:buChar char="Ø"/>
            </a:pPr>
            <a:endParaRPr lang="en-US" sz="1200">
              <a:solidFill>
                <a:srgbClr val="2F5496"/>
              </a:solidFill>
              <a:latin typeface="Arial"/>
              <a:cs typeface="Arial"/>
            </a:endParaRPr>
          </a:p>
          <a:p>
            <a:pPr marL="0" indent="0">
              <a:buNone/>
            </a:pPr>
            <a:endParaRPr lang="en-US" sz="1200">
              <a:solidFill>
                <a:srgbClr val="2F5496"/>
              </a:solidFill>
              <a:latin typeface="Arial"/>
              <a:cs typeface="Arial"/>
            </a:endParaRPr>
          </a:p>
          <a:p>
            <a:pPr>
              <a:buFont typeface="Wingdings" panose="020B0604020202020204" pitchFamily="34" charset="0"/>
              <a:buChar char="Ø"/>
            </a:pPr>
            <a:endParaRPr lang="en-GB" sz="4000">
              <a:ea typeface="Calibri"/>
              <a:cs typeface="Calibri"/>
            </a:endParaRPr>
          </a:p>
        </p:txBody>
      </p:sp>
      <p:pic>
        <p:nvPicPr>
          <p:cNvPr id="3" name="Online Media 2" title="Disability Placement Guide - Video 9">
            <a:hlinkClick r:id="" action="ppaction://media"/>
            <a:extLst>
              <a:ext uri="{FF2B5EF4-FFF2-40B4-BE49-F238E27FC236}">
                <a16:creationId xmlns:a16="http://schemas.microsoft.com/office/drawing/2014/main" id="{6D385E33-4275-D76E-CD7D-4D9E01E2F746}"/>
              </a:ext>
            </a:extLst>
          </p:cNvPr>
          <p:cNvPicPr>
            <a:picLocks noRot="1" noChangeAspect="1"/>
          </p:cNvPicPr>
          <p:nvPr>
            <a:videoFile r:link="rId1"/>
          </p:nvPr>
        </p:nvPicPr>
        <p:blipFill>
          <a:blip r:embed="rId5"/>
          <a:stretch>
            <a:fillRect/>
          </a:stretch>
        </p:blipFill>
        <p:spPr>
          <a:xfrm>
            <a:off x="6020254" y="1317172"/>
            <a:ext cx="4986338" cy="2764971"/>
          </a:xfrm>
          <a:prstGeom prst="rect">
            <a:avLst/>
          </a:prstGeom>
        </p:spPr>
      </p:pic>
    </p:spTree>
    <p:extLst>
      <p:ext uri="{BB962C8B-B14F-4D97-AF65-F5344CB8AC3E}">
        <p14:creationId xmlns:p14="http://schemas.microsoft.com/office/powerpoint/2010/main" val="806745688"/>
      </p:ext>
    </p:extLst>
  </p:cSld>
  <p:clrMapOvr>
    <a:masterClrMapping/>
  </p:clrMapOvr>
  <mc:AlternateContent xmlns:mc="http://schemas.openxmlformats.org/markup-compatibility/2006" xmlns:p14="http://schemas.microsoft.com/office/powerpoint/2010/main">
    <mc:Choice Requires="p14">
      <p:transition spd="slow" p14:dur="2000" advTm="91070"/>
    </mc:Choice>
    <mc:Fallback xmlns="">
      <p:transition spd="slow" advTm="9107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52e9fda-0691-4585-bdfc-5ccae1ce1890}" enabled="0" method="" siteId="{b52e9fda-0691-4585-bdfc-5ccae1ce1890}" removed="1"/>
</clbl:labelList>
</file>

<file path=docProps/app.xml><?xml version="1.0" encoding="utf-8"?>
<Properties xmlns="http://schemas.openxmlformats.org/officeDocument/2006/extended-properties" xmlns:vt="http://schemas.openxmlformats.org/officeDocument/2006/docPropsVTypes">
  <TotalTime>34</TotalTime>
  <Words>3246</Words>
  <Application>Microsoft Office PowerPoint</Application>
  <PresentationFormat>Widescreen</PresentationFormat>
  <Paragraphs>279</Paragraphs>
  <Slides>18</Slides>
  <Notes>18</Notes>
  <HiddenSlides>0</HiddenSlides>
  <MMClips>18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Arial,Sans-Serif</vt:lpstr>
      <vt:lpstr>Calibri</vt:lpstr>
      <vt:lpstr>Calibri Light</vt:lpstr>
      <vt:lpstr>Foco</vt:lpstr>
      <vt:lpstr>Segoe UI</vt:lpstr>
      <vt:lpstr>Wingdings</vt:lpstr>
      <vt:lpstr>Wingdings,Sans-Serif</vt:lpstr>
      <vt:lpstr>Office Theme</vt:lpstr>
      <vt:lpstr>PLACEMENT HELP GUIDES</vt:lpstr>
      <vt:lpstr>Supporting you through your placement with a disability</vt:lpstr>
      <vt:lpstr>Introduction</vt:lpstr>
      <vt:lpstr>Aims and Objectives</vt:lpstr>
      <vt:lpstr>Who may need support?</vt:lpstr>
      <vt:lpstr>Who should you tell?</vt:lpstr>
      <vt:lpstr>Reflection time</vt:lpstr>
      <vt:lpstr>Factors to consider </vt:lpstr>
      <vt:lpstr>Factors to consider </vt:lpstr>
      <vt:lpstr>Factors to consider </vt:lpstr>
      <vt:lpstr>Factors to consider </vt:lpstr>
      <vt:lpstr>Factors to consider </vt:lpstr>
      <vt:lpstr>Factors to consider </vt:lpstr>
      <vt:lpstr>Sharing your disability</vt:lpstr>
      <vt:lpstr>Why you might share your disability</vt:lpstr>
      <vt:lpstr>How to share information </vt:lpstr>
      <vt:lpstr>If you don't want to share</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Aydogan</dc:creator>
  <cp:lastModifiedBy>Oliver Lennox</cp:lastModifiedBy>
  <cp:revision>89</cp:revision>
  <dcterms:created xsi:type="dcterms:W3CDTF">2024-01-26T11:13:22Z</dcterms:created>
  <dcterms:modified xsi:type="dcterms:W3CDTF">2024-07-25T08:56:20Z</dcterms:modified>
</cp:coreProperties>
</file>